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71" r:id="rId3"/>
    <p:sldId id="272" r:id="rId4"/>
    <p:sldId id="273" r:id="rId5"/>
    <p:sldId id="274" r:id="rId6"/>
    <p:sldId id="259" r:id="rId7"/>
    <p:sldId id="263" r:id="rId8"/>
    <p:sldId id="265" r:id="rId9"/>
    <p:sldId id="268" r:id="rId10"/>
    <p:sldId id="267" r:id="rId11"/>
    <p:sldId id="275" r:id="rId12"/>
    <p:sldId id="269" r:id="rId13"/>
    <p:sldId id="281" r:id="rId14"/>
    <p:sldId id="277" r:id="rId15"/>
    <p:sldId id="279" r:id="rId16"/>
    <p:sldId id="280" r:id="rId17"/>
    <p:sldId id="284" r:id="rId18"/>
    <p:sldId id="285" r:id="rId19"/>
    <p:sldId id="282" r:id="rId20"/>
    <p:sldId id="261" r:id="rId21"/>
    <p:sldId id="262" r:id="rId22"/>
    <p:sldId id="283" r:id="rId23"/>
    <p:sldId id="270" r:id="rId24"/>
    <p:sldId id="286" r:id="rId25"/>
    <p:sldId id="288" r:id="rId26"/>
    <p:sldId id="302" r:id="rId27"/>
    <p:sldId id="301" r:id="rId2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63A0"/>
    <a:srgbClr val="FFB9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E336F5-81D9-40A0-876E-AC28D116ECC8}" type="datetimeFigureOut">
              <a:rPr lang="it-IT" smtClean="0"/>
              <a:t>16/10/2025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48241A-7756-42C7-942E-A5F4DDF746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9320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8241A-7756-42C7-942E-A5F4DDF7461B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3043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32E4DE-3963-A9A8-EF3D-76EEE7A8F1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AF5FDC7-B41D-B06B-7D57-DC56FF6B06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E1888DD-8ED9-42D1-CBBA-CCF7D0E28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1E6EC-0CC9-4465-9F71-1EDA200EDE53}" type="datetimeFigureOut">
              <a:rPr lang="it-IT" smtClean="0"/>
              <a:t>16/10/2025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E6A7128-0C1A-5BC8-08ED-70A420B10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33E673F-ABA1-AF29-A605-303770C3A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F6C8A-4A93-4365-B852-67AD9F1724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0398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849ACC5-410D-2645-FE1A-B5CEA9500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E1582DF-FF84-136E-1139-CFDA851D97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8290D42-D1BC-D3D6-F0A7-6B9DBFC0F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1E6EC-0CC9-4465-9F71-1EDA200EDE53}" type="datetimeFigureOut">
              <a:rPr lang="it-IT" smtClean="0"/>
              <a:t>16/10/2025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C877A98-09B8-23FA-AD66-CDB22AC25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33BE31A-DF6E-2DEA-7837-A16B89FBB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F6C8A-4A93-4365-B852-67AD9F1724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4623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5885857-9BA2-A6C9-005A-026D38C3AF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F5E391A-0200-9260-D3FE-7E9821044A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6C9B530-7649-8EAE-745A-FF91E4B09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1E6EC-0CC9-4465-9F71-1EDA200EDE53}" type="datetimeFigureOut">
              <a:rPr lang="it-IT" smtClean="0"/>
              <a:t>16/10/2025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9079318-A774-87A1-3A43-592495728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876C511-B2E0-6EC9-93A8-6C80259A2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F6C8A-4A93-4365-B852-67AD9F1724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8245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DCE760-421A-D50D-F834-39F6874C0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410B2DE-295B-102E-B3B5-46499E15A1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0F6A88B-8936-B89F-6BA4-B865EDE8D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1E6EC-0CC9-4465-9F71-1EDA200EDE53}" type="datetimeFigureOut">
              <a:rPr lang="it-IT" smtClean="0"/>
              <a:t>16/10/2025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A59CF54-02CB-72A1-2223-1AD8829BA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6C323EC-F0C8-6B58-C5C7-C46DE10F4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F6C8A-4A93-4365-B852-67AD9F1724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3145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B525F0-17AE-3074-9C03-E226F344D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A63187C-8F34-9C43-FCEE-6E191B123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BCFB504-FC28-725C-F9C4-AC992514E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1E6EC-0CC9-4465-9F71-1EDA200EDE53}" type="datetimeFigureOut">
              <a:rPr lang="it-IT" smtClean="0"/>
              <a:t>16/10/2025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80E7712-70A8-C87B-2B4E-7DD62AEC4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E7A4C6C-8EEA-DAC8-6A28-B0AF70C35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F6C8A-4A93-4365-B852-67AD9F1724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481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830E09-7935-413D-0C39-914627335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194BFF9-E1E0-1BF6-2495-9744EE7D3D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5C27B5E-286F-0DB3-5415-D262A5C54C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3F9F409-CA89-56CC-E371-4C2739A49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1E6EC-0CC9-4465-9F71-1EDA200EDE53}" type="datetimeFigureOut">
              <a:rPr lang="it-IT" smtClean="0"/>
              <a:t>16/10/2025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CE0896C-BF79-37B6-3838-0FA62ED3F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0C55133-8CC5-F974-DAD6-6AFD80243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F6C8A-4A93-4365-B852-67AD9F1724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3668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947ED3-01F7-3443-4362-C5921D4B5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ABCF192-D4FC-F4A1-A043-2F1F0EE392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E70FD7E-BCCC-982A-498B-FDAC484225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EEB1F44-8D5C-BA50-57D0-1FFD64FC75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B386DF9-CCBB-2D55-1337-BA8F2A2601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E19E680-F2B9-988F-AB87-AE670512B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1E6EC-0CC9-4465-9F71-1EDA200EDE53}" type="datetimeFigureOut">
              <a:rPr lang="it-IT" smtClean="0"/>
              <a:t>16/10/2025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E3044877-AFC5-CF6D-2980-4C14D143C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AD0FCE2-EB7E-4034-741B-A54438848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F6C8A-4A93-4365-B852-67AD9F1724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1886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4D75B8-BB53-3C25-2C28-FC41B9282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832D102-1402-36FE-BE03-B740A9E61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1E6EC-0CC9-4465-9F71-1EDA200EDE53}" type="datetimeFigureOut">
              <a:rPr lang="it-IT" smtClean="0"/>
              <a:t>16/10/2025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3E869CD-9FCE-D14B-AAFD-EB0172F53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B5039D9-9418-3A61-D6D3-A616A2467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F6C8A-4A93-4365-B852-67AD9F1724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3710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C8FC648-AD61-50BA-E191-D09600C1B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1E6EC-0CC9-4465-9F71-1EDA200EDE53}" type="datetimeFigureOut">
              <a:rPr lang="it-IT" smtClean="0"/>
              <a:t>16/10/2025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5F5E585-497C-DA5E-246D-FDB9818E2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B15A608-4E5A-4393-DF72-503C100F7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F6C8A-4A93-4365-B852-67AD9F1724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1413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A337D3-6B98-A8FE-ADB6-E6E56109D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F460EBB-8547-354A-83E0-8DF4EB2E3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B1D38B3-4420-79BA-124F-80C9C272EB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456FE0F-3EC9-49BC-5E12-46F9C29AE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1E6EC-0CC9-4465-9F71-1EDA200EDE53}" type="datetimeFigureOut">
              <a:rPr lang="it-IT" smtClean="0"/>
              <a:t>16/10/2025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8966CDA-A2C4-6330-7BB8-69828EFE9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B793884-2D4C-0385-A5BB-87000CAE3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F6C8A-4A93-4365-B852-67AD9F1724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1633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B1E9C6-740A-E3D2-82E9-6B1F777E1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6663552-539A-849D-2D75-DF7BC3C03E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699C17B-D2AD-ECF7-BD41-3F486D5278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DF26848-CA4B-5F0E-5221-488E83994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1E6EC-0CC9-4465-9F71-1EDA200EDE53}" type="datetimeFigureOut">
              <a:rPr lang="it-IT" smtClean="0"/>
              <a:t>16/10/2025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6B1DB8E-8CD0-10FC-56FF-322C1D449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DC2CAA4-CC90-F4DD-B808-871770E7C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F6C8A-4A93-4365-B852-67AD9F1724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1202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598BC35F-CA3D-E04C-024D-D1B607741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E8A7948-A8FA-E4EE-3F5C-BA64A76CF2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DA3750E-02D3-5571-131F-7F360EE70D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61E6EC-0CC9-4465-9F71-1EDA200EDE53}" type="datetimeFigureOut">
              <a:rPr lang="it-IT" smtClean="0"/>
              <a:t>16/10/2025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75E52DD-A2A8-A4C7-6DF2-153F5FD69E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E63A1C5-CC88-CA01-9906-713AA5A5BE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DF6C8A-4A93-4365-B852-67AD9F1724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3941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microsoft.com/office/2007/relationships/hdphoto" Target="../media/hdphoto4.wdp"/><Relationship Id="rId7" Type="http://schemas.openxmlformats.org/officeDocument/2006/relationships/image" Target="../media/image2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microsoft.com/office/2007/relationships/hdphoto" Target="../media/hdphoto5.wdp"/><Relationship Id="rId4" Type="http://schemas.openxmlformats.org/officeDocument/2006/relationships/image" Target="../media/image23.png"/><Relationship Id="rId9" Type="http://schemas.microsoft.com/office/2007/relationships/hdphoto" Target="../media/hdphoto6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26.png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microsoft.com/office/2007/relationships/hdphoto" Target="../media/hdphoto7.wdp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openxmlformats.org/officeDocument/2006/relationships/image" Target="../media/image24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23.png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8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1A43D4C1-AF5A-F2E0-2408-727004DF5A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091" b="98485" l="9728" r="98833">
                        <a14:foregroundMark x1="84047" y1="12121" x2="23346" y2="18182"/>
                        <a14:foregroundMark x1="23346" y1="18182" x2="12557" y2="78574"/>
                        <a14:foregroundMark x1="25158" y1="89928" x2="58366" y2="94697"/>
                        <a14:foregroundMark x1="58366" y1="94697" x2="94553" y2="93939"/>
                        <a14:foregroundMark x1="94553" y1="93939" x2="93385" y2="27273"/>
                        <a14:foregroundMark x1="93385" y1="27273" x2="78988" y2="9091"/>
                        <a14:foregroundMark x1="12451" y1="35606" x2="78988" y2="77273"/>
                        <a14:foregroundMark x1="78988" y1="77273" x2="78988" y2="77273"/>
                        <a14:foregroundMark x1="19343" y1="79553" x2="91829" y2="28030"/>
                        <a14:foregroundMark x1="91829" y1="28030" x2="95331" y2="80303"/>
                        <a14:foregroundMark x1="95331" y1="80303" x2="57977" y2="93939"/>
                        <a14:foregroundMark x1="57977" y1="93939" x2="22957" y2="76515"/>
                        <a14:foregroundMark x1="22957" y1="76515" x2="12451" y2="50000"/>
                        <a14:foregroundMark x1="12451" y1="50000" x2="12679" y2="78366"/>
                        <a14:foregroundMark x1="20054" y1="97731" x2="92607" y2="90152"/>
                        <a14:foregroundMark x1="98833" y1="15152" x2="97276" y2="95455"/>
                        <a14:backgroundMark x1="9339" y1="84091" x2="18288" y2="98485"/>
                        <a14:backgroundMark x1="16342" y1="93939" x2="19066" y2="99242"/>
                      </a14:backgroundRemoval>
                    </a14:imgEffect>
                  </a14:imgLayer>
                </a14:imgProps>
              </a:ext>
            </a:extLst>
          </a:blip>
          <a:srcRect l="16301" t="20124" r="3450" b="10680"/>
          <a:stretch>
            <a:fillRect/>
          </a:stretch>
        </p:blipFill>
        <p:spPr>
          <a:xfrm>
            <a:off x="8391990" y="777148"/>
            <a:ext cx="2601491" cy="115213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3659E651-2928-93C6-D93A-42CF32864A1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368" t="663" r="2" b="4272"/>
          <a:stretch>
            <a:fillRect/>
          </a:stretch>
        </p:blipFill>
        <p:spPr>
          <a:xfrm>
            <a:off x="7207045" y="2340077"/>
            <a:ext cx="4616940" cy="4225960"/>
          </a:xfrm>
          <a:custGeom>
            <a:avLst/>
            <a:gdLst/>
            <a:ahLst/>
            <a:cxnLst/>
            <a:rect l="l" t="t" r="r" b="b"/>
            <a:pathLst>
              <a:path w="4323899" h="3890975">
                <a:moveTo>
                  <a:pt x="0" y="0"/>
                </a:moveTo>
                <a:lnTo>
                  <a:pt x="4323899" y="0"/>
                </a:lnTo>
                <a:lnTo>
                  <a:pt x="4323899" y="543181"/>
                </a:lnTo>
                <a:lnTo>
                  <a:pt x="880454" y="3890975"/>
                </a:lnTo>
                <a:lnTo>
                  <a:pt x="0" y="3890975"/>
                </a:lnTo>
                <a:close/>
              </a:path>
            </a:pathLst>
          </a:custGeom>
        </p:spPr>
      </p:pic>
      <p:sp>
        <p:nvSpPr>
          <p:cNvPr id="20" name="Right Triangle 19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2F56775-30FE-DA43-E10B-D261373DF2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5419" y="1149179"/>
            <a:ext cx="5925989" cy="3167510"/>
          </a:xfrm>
        </p:spPr>
        <p:txBody>
          <a:bodyPr anchor="b">
            <a:normAutofit/>
          </a:bodyPr>
          <a:lstStyle/>
          <a:p>
            <a:r>
              <a:rPr lang="it-IT" sz="4600" dirty="0">
                <a:latin typeface="+mn-lt"/>
              </a:rPr>
              <a:t>Il cancro dello stomaco perforato/sanguinante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0158465-74EF-B9CE-D359-D168868BBF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5419" y="4740130"/>
            <a:ext cx="5925987" cy="1312657"/>
          </a:xfrm>
        </p:spPr>
        <p:txBody>
          <a:bodyPr anchor="t">
            <a:normAutofit/>
          </a:bodyPr>
          <a:lstStyle/>
          <a:p>
            <a:r>
              <a:rPr lang="it-IT" sz="2000" dirty="0"/>
              <a:t>Prof. Giovanni de Manzoni</a:t>
            </a:r>
          </a:p>
          <a:p>
            <a:r>
              <a:rPr lang="it-IT" sz="2000" dirty="0"/>
              <a:t>Chirurgia generale e dell’esofago e dello stomaco</a:t>
            </a:r>
          </a:p>
          <a:p>
            <a:r>
              <a:rPr lang="it-IT" sz="2000" dirty="0"/>
              <a:t>Università di Verona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04C299F-1FE1-E363-7E17-623C00A48D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800" b="98400" l="413" r="36451">
                        <a14:foregroundMark x1="550" y1="4000" x2="25172" y2="1600"/>
                        <a14:foregroundMark x1="25172" y1="1600" x2="35488" y2="34400"/>
                        <a14:foregroundMark x1="35488" y1="34400" x2="26685" y2="94400"/>
                        <a14:foregroundMark x1="26685" y1="94400" x2="1651" y2="98400"/>
                        <a14:foregroundMark x1="1651" y1="98400" x2="550" y2="4800"/>
                        <a14:foregroundMark x1="7565" y1="36000" x2="31362" y2="42400"/>
                        <a14:foregroundMark x1="6052" y1="64000" x2="25447" y2="61600"/>
                        <a14:foregroundMark x1="30674" y1="2400" x2="35351" y2="48800"/>
                        <a14:foregroundMark x1="35351" y1="48800" x2="30399" y2="96000"/>
                        <a14:foregroundMark x1="30399" y1="96000" x2="29711" y2="97600"/>
                        <a14:foregroundMark x1="36451" y1="66400" x2="36314" y2="42400"/>
                      </a14:backgroundRemoval>
                    </a14:imgEffect>
                  </a14:imgLayer>
                </a14:imgProps>
              </a:ext>
            </a:extLst>
          </a:blip>
          <a:srcRect r="62245"/>
          <a:stretch>
            <a:fillRect/>
          </a:stretch>
        </p:blipFill>
        <p:spPr>
          <a:xfrm>
            <a:off x="-3400" y="5810865"/>
            <a:ext cx="2337271" cy="1064427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19C1997D-63B2-5A53-EAAC-9ED60BF7C2C5}"/>
              </a:ext>
            </a:extLst>
          </p:cNvPr>
          <p:cNvSpPr txBox="1"/>
          <p:nvPr/>
        </p:nvSpPr>
        <p:spPr>
          <a:xfrm>
            <a:off x="820412" y="1118384"/>
            <a:ext cx="6096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solidFill>
                  <a:srgbClr val="0163A0"/>
                </a:solidFill>
              </a:rPr>
              <a:t>CHIRURGIA ONCOLOGICA PER IL CHIRURGO D’URGENZA</a:t>
            </a:r>
          </a:p>
        </p:txBody>
      </p:sp>
    </p:spTree>
    <p:extLst>
      <p:ext uri="{BB962C8B-B14F-4D97-AF65-F5344CB8AC3E}">
        <p14:creationId xmlns:p14="http://schemas.microsoft.com/office/powerpoint/2010/main" val="14428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08491151-AF13-BC97-C272-ADD0EF857B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42503" cy="2265895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BA38F850-1064-CAC7-083C-257788D02985}"/>
              </a:ext>
            </a:extLst>
          </p:cNvPr>
          <p:cNvSpPr txBox="1"/>
          <p:nvPr/>
        </p:nvSpPr>
        <p:spPr>
          <a:xfrm>
            <a:off x="5279923" y="763977"/>
            <a:ext cx="60960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81 PGC patients from 13 medical institutions were retrospectively enrolled in this study. </a:t>
            </a:r>
          </a:p>
          <a:p>
            <a:r>
              <a:rPr lang="en-US" dirty="0"/>
              <a:t>The PGC patients </a:t>
            </a:r>
            <a:r>
              <a:rPr lang="en-US" b="1" dirty="0"/>
              <a:t>who underwent R0 </a:t>
            </a:r>
            <a:r>
              <a:rPr lang="en-US" dirty="0"/>
              <a:t>gastrectomy were divided into </a:t>
            </a:r>
            <a:r>
              <a:rPr lang="en-US" b="1" dirty="0"/>
              <a:t>one-stage surgery and two-stage surgery groups. </a:t>
            </a:r>
          </a:p>
          <a:p>
            <a:r>
              <a:rPr lang="en-US" dirty="0"/>
              <a:t>415 regular gastric cancer patients without perforation were randomly selected as a control.</a:t>
            </a:r>
            <a:endParaRPr lang="it-IT" dirty="0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7FAB7C51-9BAC-0A5C-5911-23A111BD16D6}"/>
              </a:ext>
            </a:extLst>
          </p:cNvPr>
          <p:cNvSpPr txBox="1"/>
          <p:nvPr/>
        </p:nvSpPr>
        <p:spPr>
          <a:xfrm>
            <a:off x="5959735" y="4062699"/>
            <a:ext cx="506361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Patients </a:t>
            </a:r>
            <a:r>
              <a:rPr lang="en-US" sz="2000" b="1" dirty="0">
                <a:solidFill>
                  <a:srgbClr val="C00000"/>
                </a:solidFill>
              </a:rPr>
              <a:t>in the two-stage group </a:t>
            </a:r>
            <a:r>
              <a:rPr lang="en-US" sz="2000" dirty="0"/>
              <a:t>(median OS time is 45 months) had </a:t>
            </a:r>
            <a:r>
              <a:rPr lang="en-US" sz="2000" b="1" dirty="0"/>
              <a:t>significantly better overall survival than those in the one-stage group </a:t>
            </a:r>
            <a:r>
              <a:rPr lang="en-US" sz="2000" dirty="0"/>
              <a:t>(median OS time is 11 months, P=0.007)</a:t>
            </a:r>
            <a:endParaRPr lang="it-IT" sz="2000" dirty="0"/>
          </a:p>
        </p:txBody>
      </p: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88599A16-BE51-2C82-4FCA-B5F7F0AD7D4E}"/>
              </a:ext>
            </a:extLst>
          </p:cNvPr>
          <p:cNvCxnSpPr/>
          <p:nvPr/>
        </p:nvCxnSpPr>
        <p:spPr>
          <a:xfrm>
            <a:off x="121585" y="1759974"/>
            <a:ext cx="306406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magine 6">
            <a:extLst>
              <a:ext uri="{FF2B5EF4-FFF2-40B4-BE49-F238E27FC236}">
                <a16:creationId xmlns:a16="http://schemas.microsoft.com/office/drawing/2014/main" id="{21A61DE8-04C5-50C3-6DDF-FE55A80F17E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891" b="5007"/>
          <a:stretch>
            <a:fillRect/>
          </a:stretch>
        </p:blipFill>
        <p:spPr>
          <a:xfrm>
            <a:off x="962174" y="2501758"/>
            <a:ext cx="4150600" cy="418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399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F72537-4B0B-F25E-6C37-4FFE183586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7AF05218-5E3C-D0E0-FB9D-1D502D5FC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42503" cy="226589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E9031550-1AEE-4523-125C-28C81C9C2FE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654" t="4983" b="43237"/>
          <a:stretch>
            <a:fillRect/>
          </a:stretch>
        </p:blipFill>
        <p:spPr>
          <a:xfrm>
            <a:off x="-9074" y="3244645"/>
            <a:ext cx="6105074" cy="3185651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7EC68C0-E36C-E04A-8CAD-03B4C3DDD893}"/>
              </a:ext>
            </a:extLst>
          </p:cNvPr>
          <p:cNvSpPr txBox="1"/>
          <p:nvPr/>
        </p:nvSpPr>
        <p:spPr>
          <a:xfrm>
            <a:off x="5083354" y="554510"/>
            <a:ext cx="674263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Compared with propensity score-matched regular GC patients without perforation, PGC patients </a:t>
            </a:r>
            <a:r>
              <a:rPr lang="en-US" b="1" dirty="0"/>
              <a:t>who underwent one-stage gastrectomy </a:t>
            </a:r>
            <a:r>
              <a:rPr lang="en-US" dirty="0"/>
              <a:t>had a </a:t>
            </a:r>
            <a:r>
              <a:rPr lang="en-US" b="1" dirty="0">
                <a:solidFill>
                  <a:srgbClr val="C00000"/>
                </a:solidFill>
              </a:rPr>
              <a:t>poorer quality of lymphadenectomy </a:t>
            </a:r>
            <a:r>
              <a:rPr lang="en-US" dirty="0"/>
              <a:t>[17 (12, 24) vs 29 </a:t>
            </a:r>
            <a:r>
              <a:rPr lang="sv-SE" dirty="0"/>
              <a:t>(21, 37), </a:t>
            </a:r>
            <a:r>
              <a:rPr lang="en-US" dirty="0"/>
              <a:t>and suffered a </a:t>
            </a:r>
            <a:r>
              <a:rPr lang="en-US" b="1" dirty="0">
                <a:solidFill>
                  <a:srgbClr val="C00000"/>
                </a:solidFill>
              </a:rPr>
              <a:t>worse OS </a:t>
            </a:r>
            <a:r>
              <a:rPr lang="en-US" dirty="0"/>
              <a:t>(Median OS: 18 months vs 30 months, P=0.024</a:t>
            </a:r>
            <a:endParaRPr lang="it-IT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4FC10D93-FE62-F9AE-05F2-FA9347061D7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320" t="62090" r="11537"/>
          <a:stretch>
            <a:fillRect/>
          </a:stretch>
        </p:blipFill>
        <p:spPr>
          <a:xfrm>
            <a:off x="5422076" y="2449781"/>
            <a:ext cx="6403917" cy="2780186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6215848D-08A4-4346-36A5-328EF0090D80}"/>
              </a:ext>
            </a:extLst>
          </p:cNvPr>
          <p:cNvSpPr txBox="1"/>
          <p:nvPr/>
        </p:nvSpPr>
        <p:spPr>
          <a:xfrm>
            <a:off x="5729993" y="5506280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Conversely, </a:t>
            </a:r>
            <a:r>
              <a:rPr lang="en-US" b="1" dirty="0"/>
              <a:t>two-stage gastrectomy </a:t>
            </a:r>
            <a:r>
              <a:rPr lang="en-US" dirty="0"/>
              <a:t>can achieve a </a:t>
            </a:r>
            <a:r>
              <a:rPr lang="en-US" b="1" dirty="0">
                <a:solidFill>
                  <a:srgbClr val="C00000"/>
                </a:solidFill>
              </a:rPr>
              <a:t>comparable quality of lymphadenectomy </a:t>
            </a:r>
            <a:r>
              <a:rPr lang="en-US" dirty="0"/>
              <a:t>(P=0.506) and a </a:t>
            </a:r>
            <a:r>
              <a:rPr lang="en-US" b="1" dirty="0">
                <a:solidFill>
                  <a:srgbClr val="C00000"/>
                </a:solidFill>
              </a:rPr>
              <a:t>similar OS </a:t>
            </a:r>
            <a:r>
              <a:rPr lang="en-US" dirty="0"/>
              <a:t>(P=0.096) compared to propensity score-matched regular GC patients.</a:t>
            </a:r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3310F2B-8D26-B577-F8E2-3920C61435B3}"/>
              </a:ext>
            </a:extLst>
          </p:cNvPr>
          <p:cNvSpPr txBox="1"/>
          <p:nvPr/>
        </p:nvSpPr>
        <p:spPr>
          <a:xfrm>
            <a:off x="1848465" y="5363111"/>
            <a:ext cx="8964561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For PGC patients in poor condition, </a:t>
            </a:r>
            <a:r>
              <a:rPr lang="en-US" sz="2000" b="1" dirty="0"/>
              <a:t>two-stage treatment is a better option when D2 radical gastrectomy cannot be achieved in emergency surgery</a:t>
            </a:r>
            <a:r>
              <a:rPr lang="en-US" sz="2000" dirty="0"/>
              <a:t>, based on findings that two-stage gastrectomy could provide PGC patients with a better quality of lymphadenectomy and a better OS.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21045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911AD98C-7FAF-D83F-7F9B-F3A9D0816465}"/>
              </a:ext>
            </a:extLst>
          </p:cNvPr>
          <p:cNvSpPr txBox="1"/>
          <p:nvPr/>
        </p:nvSpPr>
        <p:spPr>
          <a:xfrm>
            <a:off x="1210131" y="1868129"/>
            <a:ext cx="3755159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err="1"/>
              <a:t>Patient’s</a:t>
            </a:r>
            <a:r>
              <a:rPr lang="it-IT" dirty="0"/>
              <a:t> </a:t>
            </a:r>
            <a:r>
              <a:rPr lang="it-IT" dirty="0" err="1"/>
              <a:t>hemodynamic</a:t>
            </a:r>
            <a:r>
              <a:rPr lang="it-IT" dirty="0"/>
              <a:t> </a:t>
            </a:r>
            <a:r>
              <a:rPr lang="it-IT" dirty="0" err="1"/>
              <a:t>stabilization</a:t>
            </a:r>
            <a:r>
              <a:rPr lang="it-IT" dirty="0"/>
              <a:t> </a:t>
            </a:r>
          </a:p>
          <a:p>
            <a:pPr algn="ctr"/>
            <a:r>
              <a:rPr lang="it-IT" dirty="0"/>
              <a:t>(</a:t>
            </a:r>
            <a:r>
              <a:rPr lang="it-IT" dirty="0" err="1"/>
              <a:t>fluid</a:t>
            </a:r>
            <a:r>
              <a:rPr lang="it-IT" dirty="0"/>
              <a:t>, </a:t>
            </a:r>
            <a:r>
              <a:rPr lang="it-IT" dirty="0" err="1"/>
              <a:t>antibiotics</a:t>
            </a:r>
            <a:r>
              <a:rPr lang="it-IT" dirty="0"/>
              <a:t>, </a:t>
            </a:r>
            <a:r>
              <a:rPr lang="it-IT" dirty="0" err="1"/>
              <a:t>eventually</a:t>
            </a:r>
            <a:r>
              <a:rPr lang="it-IT" dirty="0"/>
              <a:t> amine support…)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1E293F1-4646-1832-15FB-F3523ED338B5}"/>
              </a:ext>
            </a:extLst>
          </p:cNvPr>
          <p:cNvSpPr txBox="1"/>
          <p:nvPr/>
        </p:nvSpPr>
        <p:spPr>
          <a:xfrm>
            <a:off x="6304496" y="1868129"/>
            <a:ext cx="5286516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err="1"/>
              <a:t>Evaluate</a:t>
            </a:r>
            <a:r>
              <a:rPr lang="it-IT" dirty="0"/>
              <a:t> </a:t>
            </a:r>
            <a:r>
              <a:rPr lang="it-IT" dirty="0" err="1"/>
              <a:t>patients</a:t>
            </a:r>
            <a:r>
              <a:rPr lang="it-IT" dirty="0"/>
              <a:t>’ general </a:t>
            </a:r>
            <a:r>
              <a:rPr lang="it-IT" dirty="0" err="1"/>
              <a:t>conditions</a:t>
            </a:r>
            <a:r>
              <a:rPr lang="it-IT" dirty="0"/>
              <a:t>, grade of </a:t>
            </a:r>
            <a:r>
              <a:rPr lang="it-IT" dirty="0" err="1"/>
              <a:t>peritoneal</a:t>
            </a:r>
            <a:r>
              <a:rPr lang="it-IT" dirty="0"/>
              <a:t> </a:t>
            </a:r>
            <a:r>
              <a:rPr lang="it-IT" dirty="0" err="1"/>
              <a:t>contamination</a:t>
            </a:r>
            <a:r>
              <a:rPr lang="it-IT" dirty="0"/>
              <a:t>,</a:t>
            </a:r>
            <a:r>
              <a:rPr lang="en-US" dirty="0"/>
              <a:t> if a pre- or intra-operative suspected diagnosis of malignancy is available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08A05BC-090B-00D7-5257-EF476FF0560C}"/>
              </a:ext>
            </a:extLst>
          </p:cNvPr>
          <p:cNvSpPr txBox="1"/>
          <p:nvPr/>
        </p:nvSpPr>
        <p:spPr>
          <a:xfrm>
            <a:off x="4353824" y="3436374"/>
            <a:ext cx="31897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err="1"/>
              <a:t>Whenever</a:t>
            </a:r>
            <a:r>
              <a:rPr lang="it-IT" sz="2000" dirty="0"/>
              <a:t> </a:t>
            </a:r>
            <a:r>
              <a:rPr lang="it-IT" sz="2000" dirty="0" err="1"/>
              <a:t>it’s</a:t>
            </a:r>
            <a:r>
              <a:rPr lang="it-IT" sz="2000" dirty="0"/>
              <a:t> </a:t>
            </a:r>
            <a:r>
              <a:rPr lang="it-IT" sz="2000" dirty="0" err="1"/>
              <a:t>possible</a:t>
            </a:r>
            <a:endParaRPr lang="it-IT" sz="2000" dirty="0"/>
          </a:p>
          <a:p>
            <a:pPr marL="285750" indent="-285750" algn="ctr">
              <a:buFontTx/>
              <a:buChar char="-"/>
            </a:pPr>
            <a:endParaRPr lang="it-IT" sz="2000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2A3E519A-C4E3-6884-FBAC-020C1256F7FD}"/>
              </a:ext>
            </a:extLst>
          </p:cNvPr>
          <p:cNvSpPr txBox="1"/>
          <p:nvPr/>
        </p:nvSpPr>
        <p:spPr>
          <a:xfrm>
            <a:off x="3647331" y="4872512"/>
            <a:ext cx="4525748" cy="1631216"/>
          </a:xfrm>
          <a:prstGeom prst="rect">
            <a:avLst/>
          </a:prstGeom>
          <a:noFill/>
          <a:ln w="19050"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TWO-STAGE GASTRECTOMY</a:t>
            </a:r>
          </a:p>
          <a:p>
            <a:pPr algn="ctr"/>
            <a:r>
              <a:rPr lang="it-IT" sz="2000" dirty="0" err="1"/>
              <a:t>Damage</a:t>
            </a:r>
            <a:r>
              <a:rPr lang="it-IT" sz="2000" dirty="0"/>
              <a:t> control</a:t>
            </a:r>
          </a:p>
          <a:p>
            <a:pPr algn="ctr"/>
            <a:r>
              <a:rPr lang="it-IT" sz="2000" dirty="0"/>
              <a:t>+</a:t>
            </a:r>
          </a:p>
          <a:p>
            <a:pPr algn="ctr"/>
            <a:r>
              <a:rPr lang="it-IT" sz="2000" dirty="0" err="1"/>
              <a:t>Gastrectomy</a:t>
            </a:r>
            <a:r>
              <a:rPr lang="it-IT" sz="2000" dirty="0"/>
              <a:t> + </a:t>
            </a:r>
            <a:r>
              <a:rPr lang="it-IT" sz="2000" dirty="0" err="1"/>
              <a:t>adequate</a:t>
            </a:r>
            <a:r>
              <a:rPr lang="it-IT" sz="2000" dirty="0"/>
              <a:t> </a:t>
            </a:r>
            <a:r>
              <a:rPr lang="it-IT" sz="2000" dirty="0" err="1"/>
              <a:t>lymphadenectomy</a:t>
            </a:r>
            <a:endParaRPr lang="it-IT" sz="2000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2433FEA0-8D7C-CE19-90D0-0C607E1A80F4}"/>
              </a:ext>
            </a:extLst>
          </p:cNvPr>
          <p:cNvSpPr txBox="1"/>
          <p:nvPr/>
        </p:nvSpPr>
        <p:spPr>
          <a:xfrm rot="1355473">
            <a:off x="7898820" y="3412215"/>
            <a:ext cx="2303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/>
              <a:t>If</a:t>
            </a:r>
            <a:r>
              <a:rPr lang="it-IT" dirty="0"/>
              <a:t> </a:t>
            </a:r>
            <a:r>
              <a:rPr lang="it-IT" b="1" dirty="0">
                <a:solidFill>
                  <a:srgbClr val="FF0000"/>
                </a:solidFill>
              </a:rPr>
              <a:t>M+</a:t>
            </a:r>
            <a:r>
              <a:rPr lang="it-IT" dirty="0"/>
              <a:t>, </a:t>
            </a:r>
            <a:r>
              <a:rPr lang="it-IT" dirty="0" err="1"/>
              <a:t>prefer</a:t>
            </a:r>
            <a:r>
              <a:rPr lang="it-IT" dirty="0"/>
              <a:t> ‘</a:t>
            </a:r>
            <a:r>
              <a:rPr lang="it-IT" dirty="0" err="1"/>
              <a:t>stomach</a:t>
            </a:r>
            <a:r>
              <a:rPr lang="it-IT" dirty="0"/>
              <a:t> </a:t>
            </a:r>
            <a:r>
              <a:rPr lang="it-IT" dirty="0" err="1"/>
              <a:t>preserving</a:t>
            </a:r>
            <a:r>
              <a:rPr lang="it-IT" dirty="0"/>
              <a:t>’ strategy </a:t>
            </a:r>
            <a:r>
              <a:rPr lang="it-IT" dirty="0" err="1"/>
              <a:t>if</a:t>
            </a:r>
            <a:r>
              <a:rPr lang="it-IT" dirty="0"/>
              <a:t> </a:t>
            </a:r>
            <a:r>
              <a:rPr lang="it-IT" dirty="0" err="1"/>
              <a:t>possible</a:t>
            </a:r>
            <a:endParaRPr lang="it-IT" dirty="0"/>
          </a:p>
        </p:txBody>
      </p:sp>
      <p:sp>
        <p:nvSpPr>
          <p:cNvPr id="16" name="Titolo 1">
            <a:extLst>
              <a:ext uri="{FF2B5EF4-FFF2-40B4-BE49-F238E27FC236}">
                <a16:creationId xmlns:a16="http://schemas.microsoft.com/office/drawing/2014/main" id="{7B12793E-9302-5AF0-6C34-00010CBCC02A}"/>
              </a:ext>
            </a:extLst>
          </p:cNvPr>
          <p:cNvSpPr txBox="1">
            <a:spLocks/>
          </p:cNvSpPr>
          <p:nvPr/>
        </p:nvSpPr>
        <p:spPr>
          <a:xfrm>
            <a:off x="2598174" y="6976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/>
              <a:t>PERFORATED GASTRIC CANCER</a:t>
            </a:r>
          </a:p>
        </p:txBody>
      </p:sp>
      <p:sp>
        <p:nvSpPr>
          <p:cNvPr id="17" name="Croce 16">
            <a:extLst>
              <a:ext uri="{FF2B5EF4-FFF2-40B4-BE49-F238E27FC236}">
                <a16:creationId xmlns:a16="http://schemas.microsoft.com/office/drawing/2014/main" id="{94E1F837-D6A9-1F66-E684-7EF1439C63A7}"/>
              </a:ext>
            </a:extLst>
          </p:cNvPr>
          <p:cNvSpPr/>
          <p:nvPr/>
        </p:nvSpPr>
        <p:spPr>
          <a:xfrm>
            <a:off x="5309420" y="1960011"/>
            <a:ext cx="698090" cy="714363"/>
          </a:xfrm>
          <a:prstGeom prst="plus">
            <a:avLst>
              <a:gd name="adj" fmla="val 4057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Freccia in giù 18">
            <a:extLst>
              <a:ext uri="{FF2B5EF4-FFF2-40B4-BE49-F238E27FC236}">
                <a16:creationId xmlns:a16="http://schemas.microsoft.com/office/drawing/2014/main" id="{0D10A44A-FF4E-6A8C-5C4E-EE4559773E49}"/>
              </a:ext>
            </a:extLst>
          </p:cNvPr>
          <p:cNvSpPr/>
          <p:nvPr/>
        </p:nvSpPr>
        <p:spPr>
          <a:xfrm>
            <a:off x="5771916" y="4127386"/>
            <a:ext cx="324084" cy="49359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" name="Picture 2" descr="Freccia Curva Rossa Illustrazioni, Vettoriali E Clipart Stock – (2,530  Illustrazioni Stock)">
            <a:extLst>
              <a:ext uri="{FF2B5EF4-FFF2-40B4-BE49-F238E27FC236}">
                <a16:creationId xmlns:a16="http://schemas.microsoft.com/office/drawing/2014/main" id="{0D650512-3500-4993-A04F-3A91A22F7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101517" y="3506637"/>
            <a:ext cx="1071562" cy="107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997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F6365E-468A-9E40-574E-8C061637C3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disposto uomo soffrire a partire dal indigestione. malsano maschio lotta con  stomaco flatulenza. assistenza sanitaria e intestino problema. vettore  illustrazione. 12971534 Arte vettoriale a Vecteezy">
            <a:extLst>
              <a:ext uri="{FF2B5EF4-FFF2-40B4-BE49-F238E27FC236}">
                <a16:creationId xmlns:a16="http://schemas.microsoft.com/office/drawing/2014/main" id="{289A69BE-6C54-685F-8F38-533713FA1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4" r="-1" b="3490"/>
          <a:stretch>
            <a:fillRect/>
          </a:stretch>
        </p:blipFill>
        <p:spPr bwMode="auto">
          <a:xfrm>
            <a:off x="1364823" y="528797"/>
            <a:ext cx="9459306" cy="5854700"/>
          </a:xfrm>
          <a:custGeom>
            <a:avLst/>
            <a:gdLst/>
            <a:ahLst/>
            <a:cxnLst/>
            <a:rect l="l" t="t" r="r" b="b"/>
            <a:pathLst>
              <a:path w="8500451" h="5783926">
                <a:moveTo>
                  <a:pt x="4814568" y="604"/>
                </a:moveTo>
                <a:cubicBezTo>
                  <a:pt x="5041344" y="3294"/>
                  <a:pt x="5267019" y="14348"/>
                  <a:pt x="5493575" y="21000"/>
                </a:cubicBezTo>
                <a:cubicBezTo>
                  <a:pt x="5987120" y="36130"/>
                  <a:pt x="6483273" y="35607"/>
                  <a:pt x="6977859" y="46564"/>
                </a:cubicBezTo>
                <a:cubicBezTo>
                  <a:pt x="7286195" y="53346"/>
                  <a:pt x="7590877" y="77867"/>
                  <a:pt x="7880953" y="154038"/>
                </a:cubicBezTo>
                <a:cubicBezTo>
                  <a:pt x="7921646" y="164993"/>
                  <a:pt x="7967557" y="167081"/>
                  <a:pt x="7998861" y="193166"/>
                </a:cubicBezTo>
                <a:cubicBezTo>
                  <a:pt x="8033815" y="222382"/>
                  <a:pt x="8019729" y="265163"/>
                  <a:pt x="7968600" y="273511"/>
                </a:cubicBezTo>
                <a:cubicBezTo>
                  <a:pt x="7903386" y="284466"/>
                  <a:pt x="7836607" y="287597"/>
                  <a:pt x="7764609" y="294901"/>
                </a:cubicBezTo>
                <a:cubicBezTo>
                  <a:pt x="7792260" y="335073"/>
                  <a:pt x="7859040" y="304814"/>
                  <a:pt x="7876257" y="354899"/>
                </a:cubicBezTo>
                <a:cubicBezTo>
                  <a:pt x="7799043" y="389332"/>
                  <a:pt x="7705656" y="366898"/>
                  <a:pt x="7631049" y="400810"/>
                </a:cubicBezTo>
                <a:cubicBezTo>
                  <a:pt x="7633137" y="424287"/>
                  <a:pt x="7649831" y="426374"/>
                  <a:pt x="7663396" y="432635"/>
                </a:cubicBezTo>
                <a:cubicBezTo>
                  <a:pt x="7676961" y="438373"/>
                  <a:pt x="7710871" y="430026"/>
                  <a:pt x="7696264" y="462894"/>
                </a:cubicBezTo>
                <a:cubicBezTo>
                  <a:pt x="7541315" y="482719"/>
                  <a:pt x="7393147" y="550021"/>
                  <a:pt x="7229849" y="540630"/>
                </a:cubicBezTo>
                <a:cubicBezTo>
                  <a:pt x="7431755" y="558890"/>
                  <a:pt x="7602355" y="633496"/>
                  <a:pt x="7780782" y="683059"/>
                </a:cubicBezTo>
                <a:cubicBezTo>
                  <a:pt x="7773479" y="741491"/>
                  <a:pt x="7701483" y="718014"/>
                  <a:pt x="7680613" y="759751"/>
                </a:cubicBezTo>
                <a:cubicBezTo>
                  <a:pt x="7794869" y="788967"/>
                  <a:pt x="7904429" y="823401"/>
                  <a:pt x="7998861" y="880789"/>
                </a:cubicBezTo>
                <a:cubicBezTo>
                  <a:pt x="8083901" y="932439"/>
                  <a:pt x="8164765" y="989306"/>
                  <a:pt x="8257111" y="1031566"/>
                </a:cubicBezTo>
                <a:cubicBezTo>
                  <a:pt x="8354150" y="1075912"/>
                  <a:pt x="8413103" y="1132779"/>
                  <a:pt x="8402148" y="1229819"/>
                </a:cubicBezTo>
                <a:cubicBezTo>
                  <a:pt x="8397452" y="1269468"/>
                  <a:pt x="8409973" y="1302859"/>
                  <a:pt x="8453275" y="1318510"/>
                </a:cubicBezTo>
                <a:cubicBezTo>
                  <a:pt x="8507013" y="1337814"/>
                  <a:pt x="8501275" y="1367029"/>
                  <a:pt x="8499187" y="1411897"/>
                </a:cubicBezTo>
                <a:cubicBezTo>
                  <a:pt x="8496056" y="1465634"/>
                  <a:pt x="8468406" y="1486504"/>
                  <a:pt x="8419885" y="1504764"/>
                </a:cubicBezTo>
                <a:cubicBezTo>
                  <a:pt x="8350497" y="1530327"/>
                  <a:pt x="8349975" y="1569978"/>
                  <a:pt x="8368237" y="1617454"/>
                </a:cubicBezTo>
                <a:cubicBezTo>
                  <a:pt x="8378149" y="1643540"/>
                  <a:pt x="8393278" y="1664409"/>
                  <a:pt x="8415713" y="1683712"/>
                </a:cubicBezTo>
                <a:cubicBezTo>
                  <a:pt x="8493448" y="1751014"/>
                  <a:pt x="8492927" y="1752056"/>
                  <a:pt x="8416755" y="1831880"/>
                </a:cubicBezTo>
                <a:cubicBezTo>
                  <a:pt x="8396408" y="1853269"/>
                  <a:pt x="8374496" y="1867356"/>
                  <a:pt x="8383888" y="1901790"/>
                </a:cubicBezTo>
                <a:cubicBezTo>
                  <a:pt x="8415713" y="2016046"/>
                  <a:pt x="8411538" y="2016046"/>
                  <a:pt x="8283717" y="2053609"/>
                </a:cubicBezTo>
                <a:cubicBezTo>
                  <a:pt x="8254501" y="2062479"/>
                  <a:pt x="8215373" y="2054653"/>
                  <a:pt x="8198678" y="2087521"/>
                </a:cubicBezTo>
                <a:cubicBezTo>
                  <a:pt x="8209113" y="2111521"/>
                  <a:pt x="8184591" y="2690625"/>
                  <a:pt x="8207547" y="2700017"/>
                </a:cubicBezTo>
                <a:cubicBezTo>
                  <a:pt x="8387017" y="2773578"/>
                  <a:pt x="8409451" y="2860184"/>
                  <a:pt x="8269632" y="2996352"/>
                </a:cubicBezTo>
                <a:cubicBezTo>
                  <a:pt x="8175722" y="3087653"/>
                  <a:pt x="8186677" y="3236864"/>
                  <a:pt x="8225807" y="3330251"/>
                </a:cubicBezTo>
                <a:cubicBezTo>
                  <a:pt x="8373452" y="3371467"/>
                  <a:pt x="8341107" y="3481027"/>
                  <a:pt x="8370845" y="3577023"/>
                </a:cubicBezTo>
                <a:cubicBezTo>
                  <a:pt x="8392757" y="3649020"/>
                  <a:pt x="8306673" y="3639107"/>
                  <a:pt x="8310847" y="3671976"/>
                </a:cubicBezTo>
                <a:cubicBezTo>
                  <a:pt x="8365105" y="3711626"/>
                  <a:pt x="8437624" y="3724148"/>
                  <a:pt x="8479884" y="3778406"/>
                </a:cubicBezTo>
                <a:cubicBezTo>
                  <a:pt x="8403713" y="3818056"/>
                  <a:pt x="8365105" y="3873880"/>
                  <a:pt x="8322845" y="3929703"/>
                </a:cubicBezTo>
                <a:cubicBezTo>
                  <a:pt x="8254501" y="4020482"/>
                  <a:pt x="8161635" y="4097174"/>
                  <a:pt x="8063031" y="4166563"/>
                </a:cubicBezTo>
                <a:cubicBezTo>
                  <a:pt x="8012947" y="4649674"/>
                  <a:pt x="7851215" y="5156783"/>
                  <a:pt x="7833475" y="5181825"/>
                </a:cubicBezTo>
                <a:cubicBezTo>
                  <a:pt x="7760436" y="5174520"/>
                  <a:pt x="7618528" y="5466682"/>
                  <a:pt x="7495403" y="5493812"/>
                </a:cubicBezTo>
                <a:cubicBezTo>
                  <a:pt x="7366017" y="5523550"/>
                  <a:pt x="5441925" y="5797973"/>
                  <a:pt x="5148199" y="5783364"/>
                </a:cubicBezTo>
                <a:cubicBezTo>
                  <a:pt x="3551743" y="5705628"/>
                  <a:pt x="3505310" y="5598155"/>
                  <a:pt x="3505310" y="5598155"/>
                </a:cubicBezTo>
                <a:cubicBezTo>
                  <a:pt x="3505310" y="5598155"/>
                  <a:pt x="3596089" y="5571548"/>
                  <a:pt x="3675390" y="5541287"/>
                </a:cubicBezTo>
                <a:cubicBezTo>
                  <a:pt x="3627392" y="5542853"/>
                  <a:pt x="3579395" y="5543896"/>
                  <a:pt x="3531919" y="5542331"/>
                </a:cubicBezTo>
                <a:cubicBezTo>
                  <a:pt x="3164108" y="5531375"/>
                  <a:pt x="3500093" y="5511028"/>
                  <a:pt x="3138022" y="5469291"/>
                </a:cubicBezTo>
                <a:cubicBezTo>
                  <a:pt x="2527092" y="5398860"/>
                  <a:pt x="2618913" y="5380598"/>
                  <a:pt x="2058068" y="5181825"/>
                </a:cubicBezTo>
                <a:cubicBezTo>
                  <a:pt x="2008504" y="5164086"/>
                  <a:pt x="1660519" y="5056613"/>
                  <a:pt x="1447659" y="5044613"/>
                </a:cubicBezTo>
                <a:cubicBezTo>
                  <a:pt x="1391313" y="5041483"/>
                  <a:pt x="1329751" y="5042527"/>
                  <a:pt x="1281230" y="4977311"/>
                </a:cubicBezTo>
                <a:cubicBezTo>
                  <a:pt x="1429920" y="4979399"/>
                  <a:pt x="1557741" y="4979399"/>
                  <a:pt x="1696518" y="4945487"/>
                </a:cubicBezTo>
                <a:cubicBezTo>
                  <a:pt x="1622434" y="4898532"/>
                  <a:pt x="1537394" y="4938705"/>
                  <a:pt x="1478440" y="4905836"/>
                </a:cubicBezTo>
                <a:cubicBezTo>
                  <a:pt x="1423138" y="4875577"/>
                  <a:pt x="1375140" y="4871404"/>
                  <a:pt x="1318795" y="4919401"/>
                </a:cubicBezTo>
                <a:cubicBezTo>
                  <a:pt x="1289578" y="4944443"/>
                  <a:pt x="1237928" y="4939747"/>
                  <a:pt x="1208190" y="4925140"/>
                </a:cubicBezTo>
                <a:cubicBezTo>
                  <a:pt x="1049066" y="4846360"/>
                  <a:pt x="1052718" y="4847404"/>
                  <a:pt x="875857" y="4867751"/>
                </a:cubicBezTo>
                <a:cubicBezTo>
                  <a:pt x="763166" y="4880272"/>
                  <a:pt x="648388" y="4902706"/>
                  <a:pt x="545088" y="4889141"/>
                </a:cubicBezTo>
                <a:cubicBezTo>
                  <a:pt x="532045" y="4859403"/>
                  <a:pt x="543522" y="4845839"/>
                  <a:pt x="558131" y="4841666"/>
                </a:cubicBezTo>
                <a:cubicBezTo>
                  <a:pt x="796034" y="4776973"/>
                  <a:pt x="840379" y="4702889"/>
                  <a:pt x="1081413" y="4662717"/>
                </a:cubicBezTo>
                <a:cubicBezTo>
                  <a:pt x="1099151" y="4617327"/>
                  <a:pt x="1011503" y="4609500"/>
                  <a:pt x="1052718" y="4564633"/>
                </a:cubicBezTo>
                <a:cubicBezTo>
                  <a:pt x="1127846" y="4529678"/>
                  <a:pt x="1216016" y="4570894"/>
                  <a:pt x="1290622" y="4525505"/>
                </a:cubicBezTo>
                <a:cubicBezTo>
                  <a:pt x="1277579" y="4493158"/>
                  <a:pt x="1214972" y="4516636"/>
                  <a:pt x="1217581" y="4482202"/>
                </a:cubicBezTo>
                <a:cubicBezTo>
                  <a:pt x="1220712" y="4442552"/>
                  <a:pt x="1264536" y="4448813"/>
                  <a:pt x="1294796" y="4451421"/>
                </a:cubicBezTo>
                <a:cubicBezTo>
                  <a:pt x="1441398" y="4464985"/>
                  <a:pt x="1568696" y="4390902"/>
                  <a:pt x="1709040" y="4365860"/>
                </a:cubicBezTo>
                <a:cubicBezTo>
                  <a:pt x="1559306" y="4303253"/>
                  <a:pt x="686474" y="4353338"/>
                  <a:pt x="530479" y="4334034"/>
                </a:cubicBezTo>
                <a:cubicBezTo>
                  <a:pt x="367182" y="4314210"/>
                  <a:pt x="107367" y="4261516"/>
                  <a:pt x="174146" y="4244821"/>
                </a:cubicBezTo>
                <a:cubicBezTo>
                  <a:pt x="249796" y="4225518"/>
                  <a:pt x="519524" y="3996484"/>
                  <a:pt x="596216" y="3986050"/>
                </a:cubicBezTo>
                <a:cubicBezTo>
                  <a:pt x="685430" y="3974050"/>
                  <a:pt x="703169" y="3957876"/>
                  <a:pt x="820554" y="3875967"/>
                </a:cubicBezTo>
                <a:cubicBezTo>
                  <a:pt x="897769" y="3822230"/>
                  <a:pt x="576391" y="3939094"/>
                  <a:pt x="451179" y="3901009"/>
                </a:cubicBezTo>
                <a:cubicBezTo>
                  <a:pt x="405268" y="3886923"/>
                  <a:pt x="729255" y="3738233"/>
                  <a:pt x="729255" y="3711105"/>
                </a:cubicBezTo>
                <a:cubicBezTo>
                  <a:pt x="729255" y="3682409"/>
                  <a:pt x="700038" y="3676150"/>
                  <a:pt x="672387" y="3676150"/>
                </a:cubicBezTo>
                <a:cubicBezTo>
                  <a:pt x="610824" y="3676150"/>
                  <a:pt x="629606" y="3651106"/>
                  <a:pt x="568043" y="3652673"/>
                </a:cubicBezTo>
                <a:cubicBezTo>
                  <a:pt x="748558" y="3580154"/>
                  <a:pt x="860205" y="3599458"/>
                  <a:pt x="1038632" y="3533198"/>
                </a:cubicBezTo>
                <a:cubicBezTo>
                  <a:pt x="1125760" y="3500852"/>
                  <a:pt x="817425" y="3393378"/>
                  <a:pt x="907160" y="3365206"/>
                </a:cubicBezTo>
                <a:cubicBezTo>
                  <a:pt x="941071" y="3354249"/>
                  <a:pt x="986461" y="3365727"/>
                  <a:pt x="1009938" y="3327120"/>
                </a:cubicBezTo>
                <a:cubicBezTo>
                  <a:pt x="972897" y="3296340"/>
                  <a:pt x="923855" y="3309904"/>
                  <a:pt x="886812" y="3322425"/>
                </a:cubicBezTo>
                <a:cubicBezTo>
                  <a:pt x="792381" y="3354772"/>
                  <a:pt x="799165" y="3346946"/>
                  <a:pt x="789773" y="3322947"/>
                </a:cubicBezTo>
                <a:cubicBezTo>
                  <a:pt x="758993" y="3241037"/>
                  <a:pt x="682822" y="3267123"/>
                  <a:pt x="615520" y="3280688"/>
                </a:cubicBezTo>
                <a:cubicBezTo>
                  <a:pt x="412050" y="3321382"/>
                  <a:pt x="205972" y="3309904"/>
                  <a:pt x="3023" y="3351641"/>
                </a:cubicBezTo>
                <a:cubicBezTo>
                  <a:pt x="-18888" y="3356337"/>
                  <a:pt x="83890" y="3262949"/>
                  <a:pt x="132409" y="3251993"/>
                </a:cubicBezTo>
                <a:cubicBezTo>
                  <a:pt x="185103" y="3240516"/>
                  <a:pt x="249796" y="3248863"/>
                  <a:pt x="287360" y="3195127"/>
                </a:cubicBezTo>
                <a:cubicBezTo>
                  <a:pt x="220579" y="3181561"/>
                  <a:pt x="144410" y="3207647"/>
                  <a:pt x="78150" y="3164866"/>
                </a:cubicBezTo>
                <a:cubicBezTo>
                  <a:pt x="225276" y="3105913"/>
                  <a:pt x="371878" y="3107999"/>
                  <a:pt x="498655" y="3069914"/>
                </a:cubicBezTo>
                <a:cubicBezTo>
                  <a:pt x="510133" y="2999483"/>
                  <a:pt x="426658" y="3025046"/>
                  <a:pt x="396399" y="2984874"/>
                </a:cubicBezTo>
                <a:cubicBezTo>
                  <a:pt x="1351140" y="2916007"/>
                  <a:pt x="817946" y="2712537"/>
                  <a:pt x="658822" y="2601411"/>
                </a:cubicBezTo>
                <a:cubicBezTo>
                  <a:pt x="605607" y="2564370"/>
                  <a:pt x="1164888" y="2388551"/>
                  <a:pt x="1183148" y="2383856"/>
                </a:cubicBezTo>
                <a:cubicBezTo>
                  <a:pt x="1229581" y="2372900"/>
                  <a:pt x="1413747" y="2380725"/>
                  <a:pt x="1451311" y="2366639"/>
                </a:cubicBezTo>
                <a:cubicBezTo>
                  <a:pt x="1499309" y="2348901"/>
                  <a:pt x="1340706" y="2318120"/>
                  <a:pt x="1376184" y="2296729"/>
                </a:cubicBezTo>
                <a:cubicBezTo>
                  <a:pt x="1625043" y="2145953"/>
                  <a:pt x="1642780" y="1919006"/>
                  <a:pt x="1572870" y="1902834"/>
                </a:cubicBezTo>
                <a:cubicBezTo>
                  <a:pt x="1500353" y="1886138"/>
                  <a:pt x="1429399" y="1899181"/>
                  <a:pt x="1362097" y="1926311"/>
                </a:cubicBezTo>
                <a:cubicBezTo>
                  <a:pt x="1252536" y="1970656"/>
                  <a:pt x="493960" y="1907528"/>
                  <a:pt x="281620" y="1943006"/>
                </a:cubicBezTo>
                <a:cubicBezTo>
                  <a:pt x="249274" y="1948223"/>
                  <a:pt x="205451" y="1971700"/>
                  <a:pt x="174669" y="1927876"/>
                </a:cubicBezTo>
                <a:cubicBezTo>
                  <a:pt x="393269" y="1785969"/>
                  <a:pt x="673952" y="1826663"/>
                  <a:pt x="918115" y="1730145"/>
                </a:cubicBezTo>
                <a:cubicBezTo>
                  <a:pt x="822119" y="1663886"/>
                  <a:pt x="724558" y="1667017"/>
                  <a:pt x="624389" y="1676929"/>
                </a:cubicBezTo>
                <a:cubicBezTo>
                  <a:pt x="598304" y="1679538"/>
                  <a:pt x="562826" y="1683190"/>
                  <a:pt x="556565" y="1655539"/>
                </a:cubicBezTo>
                <a:cubicBezTo>
                  <a:pt x="548739" y="1620584"/>
                  <a:pt x="590999" y="1614323"/>
                  <a:pt x="618650" y="1600237"/>
                </a:cubicBezTo>
                <a:cubicBezTo>
                  <a:pt x="660909" y="1578325"/>
                  <a:pt x="723515" y="1604410"/>
                  <a:pt x="775165" y="1544413"/>
                </a:cubicBezTo>
                <a:cubicBezTo>
                  <a:pt x="618650" y="1558500"/>
                  <a:pt x="486656" y="1583021"/>
                  <a:pt x="348401" y="1624758"/>
                </a:cubicBezTo>
                <a:cubicBezTo>
                  <a:pt x="360400" y="1587717"/>
                  <a:pt x="402137" y="1570499"/>
                  <a:pt x="378660" y="1539719"/>
                </a:cubicBezTo>
                <a:cubicBezTo>
                  <a:pt x="360922" y="1516763"/>
                  <a:pt x="310316" y="1505806"/>
                  <a:pt x="336402" y="1463025"/>
                </a:cubicBezTo>
                <a:cubicBezTo>
                  <a:pt x="409963" y="1417636"/>
                  <a:pt x="514307" y="1429636"/>
                  <a:pt x="576913" y="1364421"/>
                </a:cubicBezTo>
                <a:cubicBezTo>
                  <a:pt x="665605" y="1271556"/>
                  <a:pt x="803338" y="1239731"/>
                  <a:pt x="911856" y="1171908"/>
                </a:cubicBezTo>
                <a:cubicBezTo>
                  <a:pt x="947853" y="1149995"/>
                  <a:pt x="1184192" y="1073303"/>
                  <a:pt x="1247841" y="1048782"/>
                </a:cubicBezTo>
                <a:cubicBezTo>
                  <a:pt x="1336532" y="1014349"/>
                  <a:pt x="1437746" y="1002349"/>
                  <a:pt x="1524872" y="939221"/>
                </a:cubicBezTo>
                <a:cubicBezTo>
                  <a:pt x="1439310" y="926178"/>
                  <a:pt x="1369923" y="985133"/>
                  <a:pt x="1267145" y="956439"/>
                </a:cubicBezTo>
                <a:cubicBezTo>
                  <a:pt x="1429920" y="895398"/>
                  <a:pt x="1579131" y="867746"/>
                  <a:pt x="1697039" y="783749"/>
                </a:cubicBezTo>
                <a:cubicBezTo>
                  <a:pt x="1711648" y="773315"/>
                  <a:pt x="1740342" y="776446"/>
                  <a:pt x="1762255" y="772794"/>
                </a:cubicBezTo>
                <a:cubicBezTo>
                  <a:pt x="1992852" y="735752"/>
                  <a:pt x="2224495" y="704449"/>
                  <a:pt x="2452486" y="650712"/>
                </a:cubicBezTo>
                <a:cubicBezTo>
                  <a:pt x="2504136" y="638191"/>
                  <a:pt x="2595436" y="635061"/>
                  <a:pt x="2586045" y="590193"/>
                </a:cubicBezTo>
                <a:cubicBezTo>
                  <a:pt x="2571959" y="522891"/>
                  <a:pt x="2486919" y="570889"/>
                  <a:pt x="2432138" y="577150"/>
                </a:cubicBezTo>
                <a:cubicBezTo>
                  <a:pt x="2262059" y="597497"/>
                  <a:pt x="2091979" y="632974"/>
                  <a:pt x="1919291" y="613149"/>
                </a:cubicBezTo>
                <a:cubicBezTo>
                  <a:pt x="2035633" y="588107"/>
                  <a:pt x="2151455" y="562542"/>
                  <a:pt x="2267799" y="537499"/>
                </a:cubicBezTo>
                <a:cubicBezTo>
                  <a:pt x="2134238" y="546368"/>
                  <a:pt x="2017896" y="487936"/>
                  <a:pt x="1887988" y="514022"/>
                </a:cubicBezTo>
                <a:cubicBezTo>
                  <a:pt x="1846250" y="522370"/>
                  <a:pt x="1802427" y="495762"/>
                  <a:pt x="1798252" y="454546"/>
                </a:cubicBezTo>
                <a:cubicBezTo>
                  <a:pt x="1793557" y="421678"/>
                  <a:pt x="1832686" y="407071"/>
                  <a:pt x="1862424" y="396636"/>
                </a:cubicBezTo>
                <a:cubicBezTo>
                  <a:pt x="1938595" y="370028"/>
                  <a:pt x="1999113" y="291250"/>
                  <a:pt x="2096675" y="332987"/>
                </a:cubicBezTo>
                <a:cubicBezTo>
                  <a:pt x="2158237" y="267250"/>
                  <a:pt x="2256320" y="256816"/>
                  <a:pt x="2335621" y="239600"/>
                </a:cubicBezTo>
                <a:cubicBezTo>
                  <a:pt x="2588654" y="185341"/>
                  <a:pt x="2845338" y="143081"/>
                  <a:pt x="3102023" y="107082"/>
                </a:cubicBezTo>
                <a:cubicBezTo>
                  <a:pt x="3270538" y="83605"/>
                  <a:pt x="3444270" y="93518"/>
                  <a:pt x="3611219" y="63780"/>
                </a:cubicBezTo>
                <a:cubicBezTo>
                  <a:pt x="3937814" y="5869"/>
                  <a:pt x="4262322" y="7436"/>
                  <a:pt x="4587352" y="1175"/>
                </a:cubicBezTo>
                <a:cubicBezTo>
                  <a:pt x="4663262" y="-260"/>
                  <a:pt x="4738976" y="-293"/>
                  <a:pt x="4814568" y="60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65A76D37-650C-3973-1976-3136DED3BBDC}"/>
              </a:ext>
            </a:extLst>
          </p:cNvPr>
          <p:cNvSpPr txBox="1"/>
          <p:nvPr/>
        </p:nvSpPr>
        <p:spPr>
          <a:xfrm>
            <a:off x="870100" y="2474893"/>
            <a:ext cx="31350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C00000"/>
                </a:solidFill>
              </a:rPr>
              <a:t>PERFORATED GASTRIC CANCER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D1B4490-EB54-8046-611C-D79F3724EFDB}"/>
              </a:ext>
            </a:extLst>
          </p:cNvPr>
          <p:cNvSpPr txBox="1"/>
          <p:nvPr/>
        </p:nvSpPr>
        <p:spPr>
          <a:xfrm>
            <a:off x="8011884" y="2543656"/>
            <a:ext cx="31350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0163A0"/>
                </a:solidFill>
              </a:rPr>
              <a:t>BLEEDING GASTRIC CANCER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8435EC4-60E3-9D3B-6BAB-22424B1848E1}"/>
              </a:ext>
            </a:extLst>
          </p:cNvPr>
          <p:cNvSpPr txBox="1"/>
          <p:nvPr/>
        </p:nvSpPr>
        <p:spPr>
          <a:xfrm>
            <a:off x="1243727" y="4303822"/>
            <a:ext cx="21975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C00000"/>
                </a:solidFill>
              </a:rPr>
              <a:t>SEPTIC PATIENT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6BF2A5C-875E-8251-BFC3-082D51C95A1E}"/>
              </a:ext>
            </a:extLst>
          </p:cNvPr>
          <p:cNvSpPr txBox="1"/>
          <p:nvPr/>
        </p:nvSpPr>
        <p:spPr>
          <a:xfrm>
            <a:off x="8011884" y="4285329"/>
            <a:ext cx="31350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0163A0"/>
                </a:solidFill>
              </a:rPr>
              <a:t>HEMORRHAGIC PATIENT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4CB362C-7685-6C2D-708F-35E0F4019577}"/>
              </a:ext>
            </a:extLst>
          </p:cNvPr>
          <p:cNvSpPr txBox="1"/>
          <p:nvPr/>
        </p:nvSpPr>
        <p:spPr>
          <a:xfrm>
            <a:off x="7875639" y="2474894"/>
            <a:ext cx="3443213" cy="102287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2645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E7935AAA-B1BE-C544-21AC-5802ED2AA8CE}"/>
              </a:ext>
            </a:extLst>
          </p:cNvPr>
          <p:cNvSpPr txBox="1"/>
          <p:nvPr/>
        </p:nvSpPr>
        <p:spPr>
          <a:xfrm>
            <a:off x="568654" y="2081941"/>
            <a:ext cx="609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Prevalence of bleeding in gastric cancer patients is </a:t>
            </a:r>
            <a:r>
              <a:rPr lang="en-US" sz="2000" b="1" dirty="0"/>
              <a:t>estimated to be 1–8%, </a:t>
            </a:r>
            <a:r>
              <a:rPr lang="en-US" sz="2000" dirty="0"/>
              <a:t>necessitating prompt and effective hemostatic intervention</a:t>
            </a:r>
            <a:endParaRPr lang="it-IT" sz="2000" dirty="0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2BBB8F2F-E283-50FE-B96A-6F16ABED1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it-IT" dirty="0"/>
              <a:t>BLEEDING GASTRIC CANCER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090B67F-EAFF-532F-D35A-1BEE7BDDF729}"/>
              </a:ext>
            </a:extLst>
          </p:cNvPr>
          <p:cNvSpPr txBox="1"/>
          <p:nvPr/>
        </p:nvSpPr>
        <p:spPr>
          <a:xfrm>
            <a:off x="5309419" y="6257836"/>
            <a:ext cx="6882581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1100" i="1" dirty="0"/>
              <a:t>Severe upper </a:t>
            </a:r>
            <a:r>
              <a:rPr lang="it-IT" sz="1100" i="1" dirty="0" err="1"/>
              <a:t>gastrointestinal</a:t>
            </a:r>
            <a:r>
              <a:rPr lang="it-IT" sz="1100" i="1" dirty="0"/>
              <a:t> </a:t>
            </a:r>
            <a:r>
              <a:rPr lang="it-IT" sz="1100" i="1" dirty="0" err="1"/>
              <a:t>tumor</a:t>
            </a:r>
            <a:r>
              <a:rPr lang="it-IT" sz="1100" i="1" dirty="0"/>
              <a:t> </a:t>
            </a:r>
            <a:r>
              <a:rPr lang="it-IT" sz="1100" i="1" dirty="0" err="1"/>
              <a:t>bleeding</a:t>
            </a:r>
            <a:r>
              <a:rPr lang="it-IT" sz="1100" i="1" dirty="0"/>
              <a:t>: </a:t>
            </a:r>
            <a:r>
              <a:rPr lang="it-IT" sz="1100" i="1" dirty="0" err="1"/>
              <a:t>endoscopic</a:t>
            </a:r>
            <a:r>
              <a:rPr lang="it-IT" sz="1100" i="1" dirty="0"/>
              <a:t> </a:t>
            </a:r>
            <a:r>
              <a:rPr lang="it-IT" sz="1100" i="1" dirty="0" err="1"/>
              <a:t>findings</a:t>
            </a:r>
            <a:r>
              <a:rPr lang="it-IT" sz="1100" i="1" dirty="0"/>
              <a:t>, treatment, and </a:t>
            </a:r>
            <a:r>
              <a:rPr lang="it-IT" sz="1100" i="1" dirty="0" err="1"/>
              <a:t>outcome</a:t>
            </a:r>
            <a:r>
              <a:rPr lang="it-IT" sz="1100" i="1" dirty="0"/>
              <a:t>. End,1996. </a:t>
            </a:r>
            <a:r>
              <a:rPr lang="it-IT" sz="1100" i="1" dirty="0" err="1"/>
              <a:t>Endoscopic</a:t>
            </a:r>
            <a:r>
              <a:rPr lang="it-IT" sz="1100" i="1" dirty="0"/>
              <a:t> </a:t>
            </a:r>
            <a:r>
              <a:rPr lang="it-IT" sz="1100" i="1" dirty="0" err="1"/>
              <a:t>evaluation</a:t>
            </a:r>
            <a:r>
              <a:rPr lang="it-IT" sz="1100" i="1" dirty="0"/>
              <a:t> of 125 </a:t>
            </a:r>
            <a:r>
              <a:rPr lang="it-IT" sz="1100" i="1" dirty="0" err="1"/>
              <a:t>cases</a:t>
            </a:r>
            <a:r>
              <a:rPr lang="it-IT" sz="1100" i="1" dirty="0"/>
              <a:t> of upper </a:t>
            </a:r>
            <a:r>
              <a:rPr lang="it-IT" sz="1100" i="1" dirty="0" err="1"/>
              <a:t>gastrointestinal</a:t>
            </a:r>
            <a:r>
              <a:rPr lang="it-IT" sz="1100" i="1" dirty="0"/>
              <a:t> </a:t>
            </a:r>
            <a:r>
              <a:rPr lang="it-IT" sz="1100" i="1" dirty="0" err="1"/>
              <a:t>bleeding</a:t>
            </a:r>
            <a:r>
              <a:rPr lang="it-IT" sz="1100" i="1" dirty="0"/>
              <a:t>. Ann Surg,1981.</a:t>
            </a:r>
          </a:p>
          <a:p>
            <a:pPr algn="r"/>
            <a:r>
              <a:rPr lang="it-IT" sz="1100" i="1" dirty="0"/>
              <a:t>Management of </a:t>
            </a:r>
            <a:r>
              <a:rPr lang="it-IT" sz="1100" i="1" dirty="0" err="1"/>
              <a:t>bleeding</a:t>
            </a:r>
            <a:r>
              <a:rPr lang="it-IT" sz="1100" i="1" dirty="0"/>
              <a:t> from </a:t>
            </a:r>
            <a:r>
              <a:rPr lang="it-IT" sz="1100" i="1" dirty="0" err="1"/>
              <a:t>unresectable</a:t>
            </a:r>
            <a:r>
              <a:rPr lang="it-IT" sz="1100" i="1" dirty="0"/>
              <a:t> </a:t>
            </a:r>
            <a:r>
              <a:rPr lang="it-IT" sz="1100" i="1" dirty="0" err="1"/>
              <a:t>gastric</a:t>
            </a:r>
            <a:r>
              <a:rPr lang="it-IT" sz="1100" i="1" dirty="0"/>
              <a:t> </a:t>
            </a:r>
            <a:r>
              <a:rPr lang="it-IT" sz="1100" i="1" dirty="0" err="1"/>
              <a:t>cancer</a:t>
            </a:r>
            <a:r>
              <a:rPr lang="it-IT" sz="1100" i="1" dirty="0"/>
              <a:t>. </a:t>
            </a:r>
            <a:r>
              <a:rPr lang="it-IT" sz="1100" i="1" dirty="0" err="1"/>
              <a:t>Biomedicines</a:t>
            </a:r>
            <a:r>
              <a:rPr lang="it-IT" sz="1100" i="1" dirty="0"/>
              <a:t>, 2019</a:t>
            </a:r>
          </a:p>
        </p:txBody>
      </p:sp>
      <p:pic>
        <p:nvPicPr>
          <p:cNvPr id="11" name="Picture 2" descr="Freccia Curva Rossa Illustrazioni, Vettoriali E Clipart Stock – (2,530  Illustrazioni Stock)">
            <a:extLst>
              <a:ext uri="{FF2B5EF4-FFF2-40B4-BE49-F238E27FC236}">
                <a16:creationId xmlns:a16="http://schemas.microsoft.com/office/drawing/2014/main" id="{A8E34E96-A9E2-746B-0420-E0DECDDA1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7982">
            <a:off x="6685936" y="2306986"/>
            <a:ext cx="1337186" cy="115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Freccia Curva Rossa Illustrazioni, Vettoriali E Clipart Stock – (2,530  Illustrazioni Stock)">
            <a:extLst>
              <a:ext uri="{FF2B5EF4-FFF2-40B4-BE49-F238E27FC236}">
                <a16:creationId xmlns:a16="http://schemas.microsoft.com/office/drawing/2014/main" id="{0C7BF85E-63D4-2ADA-C3BC-92A8852A6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607276" y="3262259"/>
            <a:ext cx="1337186" cy="115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Freccia Curva Rossa Illustrazioni, Vettoriali E Clipart Stock – (2,530  Illustrazioni Stock)">
            <a:extLst>
              <a:ext uri="{FF2B5EF4-FFF2-40B4-BE49-F238E27FC236}">
                <a16:creationId xmlns:a16="http://schemas.microsoft.com/office/drawing/2014/main" id="{6FA69C07-0C8F-9192-2164-08B613A83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13779">
            <a:off x="5270090" y="3077131"/>
            <a:ext cx="1337186" cy="115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Freccia Curva Rossa Illustrazioni, Vettoriali E Clipart Stock – (2,530  Illustrazioni Stock)">
            <a:extLst>
              <a:ext uri="{FF2B5EF4-FFF2-40B4-BE49-F238E27FC236}">
                <a16:creationId xmlns:a16="http://schemas.microsoft.com/office/drawing/2014/main" id="{510D1B92-81B5-756A-7251-D6F0E76FD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85761" flipV="1">
            <a:off x="1661227" y="3221974"/>
            <a:ext cx="1390926" cy="1042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uppo 1">
            <a:extLst>
              <a:ext uri="{FF2B5EF4-FFF2-40B4-BE49-F238E27FC236}">
                <a16:creationId xmlns:a16="http://schemas.microsoft.com/office/drawing/2014/main" id="{A7EF759F-A1FB-B2EE-7FA6-47995194E4A7}"/>
              </a:ext>
            </a:extLst>
          </p:cNvPr>
          <p:cNvGrpSpPr/>
          <p:nvPr/>
        </p:nvGrpSpPr>
        <p:grpSpPr>
          <a:xfrm>
            <a:off x="8091948" y="2884817"/>
            <a:ext cx="2556387" cy="1535979"/>
            <a:chOff x="8091948" y="2884817"/>
            <a:chExt cx="2556387" cy="1535979"/>
          </a:xfrm>
        </p:grpSpPr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9D887009-2513-9780-B7DD-913EFA08FDE7}"/>
                </a:ext>
              </a:extLst>
            </p:cNvPr>
            <p:cNvSpPr txBox="1"/>
            <p:nvPr/>
          </p:nvSpPr>
          <p:spPr>
            <a:xfrm>
              <a:off x="8091948" y="2884817"/>
              <a:ext cx="25563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b="1" dirty="0"/>
                <a:t>ENDOSCOPIC</a:t>
              </a:r>
            </a:p>
          </p:txBody>
        </p:sp>
        <p:pic>
          <p:nvPicPr>
            <p:cNvPr id="5122" name="Picture 2" descr="Endoscope stomach immagini e fotografie stock ad alta risoluzione - Alamy">
              <a:extLst>
                <a:ext uri="{FF2B5EF4-FFF2-40B4-BE49-F238E27FC236}">
                  <a16:creationId xmlns:a16="http://schemas.microsoft.com/office/drawing/2014/main" id="{0C519270-12F2-583E-67CA-4BE7924108C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788" b="37333" l="30692" r="48538">
                          <a14:foregroundMark x1="38846" y1="9455" x2="43615" y2="20485"/>
                          <a14:foregroundMark x1="43615" y1="20485" x2="39923" y2="29455"/>
                          <a14:foregroundMark x1="39923" y1="29455" x2="32846" y2="29939"/>
                          <a14:foregroundMark x1="32846" y1="29939" x2="33692" y2="35636"/>
                          <a14:foregroundMark x1="33846" y1="31273" x2="40385" y2="38182"/>
                          <a14:foregroundMark x1="40385" y1="38182" x2="48692" y2="25455"/>
                          <a14:foregroundMark x1="48692" y1="25455" x2="48462" y2="20848"/>
                          <a14:foregroundMark x1="40000" y1="19152" x2="45462" y2="19758"/>
                          <a14:foregroundMark x1="32154" y1="35636" x2="34385" y2="28606"/>
                          <a14:foregroundMark x1="31615" y1="33455" x2="34154" y2="28364"/>
                          <a14:foregroundMark x1="35000" y1="26545" x2="31308" y2="32727"/>
                          <a14:foregroundMark x1="30923" y1="33818" x2="37077" y2="27879"/>
                          <a14:foregroundMark x1="37077" y1="27879" x2="37308" y2="27879"/>
                          <a14:foregroundMark x1="33692" y1="37333" x2="33308" y2="3648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07" t="3584" r="49993" b="61975"/>
            <a:stretch>
              <a:fillRect/>
            </a:stretch>
          </p:blipFill>
          <p:spPr bwMode="auto">
            <a:xfrm>
              <a:off x="8420391" y="3166230"/>
              <a:ext cx="1216856" cy="12545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uppo 2">
            <a:extLst>
              <a:ext uri="{FF2B5EF4-FFF2-40B4-BE49-F238E27FC236}">
                <a16:creationId xmlns:a16="http://schemas.microsoft.com/office/drawing/2014/main" id="{06907162-51A2-ED7E-AE70-189C5592ABF0}"/>
              </a:ext>
            </a:extLst>
          </p:cNvPr>
          <p:cNvGrpSpPr/>
          <p:nvPr/>
        </p:nvGrpSpPr>
        <p:grpSpPr>
          <a:xfrm>
            <a:off x="5790089" y="4302098"/>
            <a:ext cx="2704981" cy="1745957"/>
            <a:chOff x="5790089" y="4302098"/>
            <a:chExt cx="2704981" cy="1745957"/>
          </a:xfrm>
        </p:grpSpPr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238CD649-4061-88B9-2162-2B1EFBF8C6A2}"/>
                </a:ext>
              </a:extLst>
            </p:cNvPr>
            <p:cNvSpPr txBox="1"/>
            <p:nvPr/>
          </p:nvSpPr>
          <p:spPr>
            <a:xfrm>
              <a:off x="5938683" y="4302098"/>
              <a:ext cx="25563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b="1" dirty="0"/>
                <a:t>EMBOLIZATION</a:t>
              </a:r>
            </a:p>
          </p:txBody>
        </p:sp>
        <p:pic>
          <p:nvPicPr>
            <p:cNvPr id="5124" name="Picture 4" descr="7,2 mila immagini, foto stock e illustrazioni esenti da diritti d'autore a  tema Angiografia | Shutterstock">
              <a:extLst>
                <a:ext uri="{FF2B5EF4-FFF2-40B4-BE49-F238E27FC236}">
                  <a16:creationId xmlns:a16="http://schemas.microsoft.com/office/drawing/2014/main" id="{9A799259-C993-90BE-BE85-A0DC286EC5A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96" t="718" r="7311" b="12962"/>
            <a:stretch>
              <a:fillRect/>
            </a:stretch>
          </p:blipFill>
          <p:spPr bwMode="auto">
            <a:xfrm>
              <a:off x="5790089" y="4622841"/>
              <a:ext cx="2301859" cy="14252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uppo 3">
            <a:extLst>
              <a:ext uri="{FF2B5EF4-FFF2-40B4-BE49-F238E27FC236}">
                <a16:creationId xmlns:a16="http://schemas.microsoft.com/office/drawing/2014/main" id="{2CCEB2E4-63DB-2D61-350C-1C48E44D6CF0}"/>
              </a:ext>
            </a:extLst>
          </p:cNvPr>
          <p:cNvGrpSpPr/>
          <p:nvPr/>
        </p:nvGrpSpPr>
        <p:grpSpPr>
          <a:xfrm>
            <a:off x="3159405" y="4538499"/>
            <a:ext cx="2556387" cy="1739428"/>
            <a:chOff x="3159405" y="4538499"/>
            <a:chExt cx="2556387" cy="1739428"/>
          </a:xfrm>
        </p:grpSpPr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BCBF11C0-56DF-EFF4-C8F0-CC490F9FDF35}"/>
                </a:ext>
              </a:extLst>
            </p:cNvPr>
            <p:cNvSpPr txBox="1"/>
            <p:nvPr/>
          </p:nvSpPr>
          <p:spPr>
            <a:xfrm>
              <a:off x="3159405" y="4538499"/>
              <a:ext cx="25563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b="1" dirty="0"/>
                <a:t>RADIOTHERAPY</a:t>
              </a:r>
            </a:p>
          </p:txBody>
        </p:sp>
        <p:pic>
          <p:nvPicPr>
            <p:cNvPr id="5126" name="Picture 6" descr="Radiotherapy Special Lineal color icon | Freepik">
              <a:extLst>
                <a:ext uri="{FF2B5EF4-FFF2-40B4-BE49-F238E27FC236}">
                  <a16:creationId xmlns:a16="http://schemas.microsoft.com/office/drawing/2014/main" id="{4DCF4C8E-3CB9-6D78-CB92-087B2355EC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4017" y="4998243"/>
              <a:ext cx="1279684" cy="12796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uppo 6">
            <a:extLst>
              <a:ext uri="{FF2B5EF4-FFF2-40B4-BE49-F238E27FC236}">
                <a16:creationId xmlns:a16="http://schemas.microsoft.com/office/drawing/2014/main" id="{37CB0008-FF7B-1E69-C231-811453D64F2A}"/>
              </a:ext>
            </a:extLst>
          </p:cNvPr>
          <p:cNvGrpSpPr/>
          <p:nvPr/>
        </p:nvGrpSpPr>
        <p:grpSpPr>
          <a:xfrm>
            <a:off x="838524" y="4568316"/>
            <a:ext cx="3107510" cy="2499804"/>
            <a:chOff x="838524" y="4568316"/>
            <a:chExt cx="3107510" cy="2499804"/>
          </a:xfrm>
        </p:grpSpPr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81246EDD-4B82-CBFD-8DBC-0992FF415B49}"/>
                </a:ext>
              </a:extLst>
            </p:cNvPr>
            <p:cNvSpPr txBox="1"/>
            <p:nvPr/>
          </p:nvSpPr>
          <p:spPr>
            <a:xfrm>
              <a:off x="1389647" y="4568316"/>
              <a:ext cx="25563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b="1" dirty="0"/>
                <a:t>SURGERY</a:t>
              </a:r>
            </a:p>
          </p:txBody>
        </p:sp>
        <p:pic>
          <p:nvPicPr>
            <p:cNvPr id="5128" name="Picture 8" descr="surgery flat minimalist modern logo 44849994 Vector Art at Vecteezy">
              <a:extLst>
                <a:ext uri="{FF2B5EF4-FFF2-40B4-BE49-F238E27FC236}">
                  <a16:creationId xmlns:a16="http://schemas.microsoft.com/office/drawing/2014/main" id="{215B86B6-80DD-7472-D4A3-F6236486A5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>
                          <a14:foregroundMark x1="39388" y1="15816" x2="43980" y2="19184"/>
                          <a14:foregroundMark x1="36633" y1="21939" x2="37959" y2="197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524" y="4702208"/>
              <a:ext cx="2365912" cy="2365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6333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203D0607-523D-2300-2F10-AD8F77ABA6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18"/>
          <a:stretch>
            <a:fillRect/>
          </a:stretch>
        </p:blipFill>
        <p:spPr>
          <a:xfrm>
            <a:off x="78658" y="2273054"/>
            <a:ext cx="7514084" cy="443935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EEC9B1F1-AED8-B52F-255F-37D8B1AD30C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406" b="16722"/>
          <a:stretch>
            <a:fillRect/>
          </a:stretch>
        </p:blipFill>
        <p:spPr>
          <a:xfrm>
            <a:off x="0" y="1325563"/>
            <a:ext cx="4414684" cy="979768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FA4CE8B5-A328-0A6A-9E38-CB41A3FA8001}"/>
              </a:ext>
            </a:extLst>
          </p:cNvPr>
          <p:cNvSpPr txBox="1"/>
          <p:nvPr/>
        </p:nvSpPr>
        <p:spPr>
          <a:xfrm>
            <a:off x="7592742" y="2955776"/>
            <a:ext cx="472240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Following </a:t>
            </a:r>
            <a:r>
              <a:rPr lang="it-IT" dirty="0" err="1"/>
              <a:t>hemodynamic</a:t>
            </a:r>
            <a:r>
              <a:rPr lang="it-IT" dirty="0"/>
              <a:t> </a:t>
            </a:r>
            <a:r>
              <a:rPr lang="it-IT" dirty="0" err="1"/>
              <a:t>resuscitation</a:t>
            </a:r>
            <a:r>
              <a:rPr lang="it-IT" dirty="0"/>
              <a:t>,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recommended</a:t>
            </a:r>
            <a:endParaRPr lang="it-IT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b="1" dirty="0"/>
              <a:t>EARLY (≤24 hours) upper GI </a:t>
            </a:r>
            <a:r>
              <a:rPr lang="it-IT" b="1" dirty="0" err="1"/>
              <a:t>endoscopy</a:t>
            </a:r>
            <a:r>
              <a:rPr lang="it-IT" dirty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b="1" dirty="0"/>
              <a:t>VERY EARLY (&lt; 12 hours) </a:t>
            </a:r>
            <a:r>
              <a:rPr lang="it-IT" dirty="0"/>
              <a:t>upper GI </a:t>
            </a:r>
            <a:r>
              <a:rPr lang="it-IT" dirty="0" err="1"/>
              <a:t>endoscopy</a:t>
            </a:r>
            <a:r>
              <a:rPr lang="it-IT" dirty="0"/>
              <a:t> </a:t>
            </a:r>
            <a:r>
              <a:rPr lang="it-IT" dirty="0" err="1"/>
              <a:t>may</a:t>
            </a:r>
            <a:r>
              <a:rPr lang="it-IT" dirty="0"/>
              <a:t> be </a:t>
            </a:r>
            <a:r>
              <a:rPr lang="it-IT" dirty="0" err="1"/>
              <a:t>considered</a:t>
            </a:r>
            <a:r>
              <a:rPr lang="it-IT" dirty="0"/>
              <a:t> in </a:t>
            </a:r>
            <a:r>
              <a:rPr lang="it-IT" dirty="0" err="1"/>
              <a:t>patients</a:t>
            </a:r>
            <a:r>
              <a:rPr lang="it-IT" dirty="0"/>
              <a:t> with </a:t>
            </a:r>
            <a:r>
              <a:rPr lang="it-IT" b="1" dirty="0"/>
              <a:t>high risk clinical features </a:t>
            </a:r>
            <a:r>
              <a:rPr lang="it-IT" dirty="0"/>
              <a:t>(</a:t>
            </a:r>
            <a:r>
              <a:rPr lang="it-IT" dirty="0" err="1"/>
              <a:t>hemodynamic</a:t>
            </a:r>
            <a:r>
              <a:rPr lang="it-IT" dirty="0"/>
              <a:t> </a:t>
            </a:r>
            <a:r>
              <a:rPr lang="it-IT" dirty="0" err="1"/>
              <a:t>instability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persists</a:t>
            </a:r>
            <a:r>
              <a:rPr lang="it-IT" dirty="0"/>
              <a:t> </a:t>
            </a:r>
            <a:r>
              <a:rPr lang="it-IT" dirty="0" err="1"/>
              <a:t>despite</a:t>
            </a:r>
            <a:r>
              <a:rPr lang="it-IT" dirty="0"/>
              <a:t> </a:t>
            </a:r>
            <a:r>
              <a:rPr lang="it-IT" dirty="0" err="1"/>
              <a:t>ongoing</a:t>
            </a:r>
            <a:r>
              <a:rPr lang="it-IT" dirty="0"/>
              <a:t> </a:t>
            </a:r>
            <a:r>
              <a:rPr lang="it-IT" dirty="0" err="1"/>
              <a:t>attempts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volume </a:t>
            </a:r>
            <a:r>
              <a:rPr lang="it-IT" dirty="0" err="1"/>
              <a:t>resuscitation</a:t>
            </a:r>
            <a:r>
              <a:rPr lang="it-IT" dirty="0"/>
              <a:t>; in-hospital </a:t>
            </a:r>
            <a:r>
              <a:rPr lang="it-IT" dirty="0" err="1"/>
              <a:t>bloody</a:t>
            </a:r>
            <a:r>
              <a:rPr lang="it-IT" dirty="0"/>
              <a:t> </a:t>
            </a:r>
            <a:r>
              <a:rPr lang="it-IT" dirty="0" err="1"/>
              <a:t>emesis</a:t>
            </a:r>
            <a:r>
              <a:rPr lang="it-IT" dirty="0"/>
              <a:t>/</a:t>
            </a:r>
            <a:r>
              <a:rPr lang="it-IT" dirty="0" err="1"/>
              <a:t>nasogastric</a:t>
            </a:r>
            <a:r>
              <a:rPr lang="it-IT" dirty="0"/>
              <a:t> aspirate; or </a:t>
            </a:r>
            <a:r>
              <a:rPr lang="it-IT" dirty="0" err="1"/>
              <a:t>contraindication</a:t>
            </a:r>
            <a:r>
              <a:rPr lang="it-IT" dirty="0"/>
              <a:t> to the </a:t>
            </a:r>
            <a:r>
              <a:rPr lang="it-IT" dirty="0" err="1"/>
              <a:t>interruption</a:t>
            </a:r>
            <a:r>
              <a:rPr lang="it-IT" dirty="0"/>
              <a:t> of </a:t>
            </a:r>
            <a:r>
              <a:rPr lang="it-IT" dirty="0" err="1"/>
              <a:t>anticoagulation</a:t>
            </a:r>
            <a:r>
              <a:rPr lang="it-IT" dirty="0"/>
              <a:t>)</a:t>
            </a:r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2B529E79-643F-5483-1069-AB3C2483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4942" y="0"/>
            <a:ext cx="7514084" cy="1325563"/>
          </a:xfrm>
        </p:spPr>
        <p:txBody>
          <a:bodyPr/>
          <a:lstStyle/>
          <a:p>
            <a:r>
              <a:rPr lang="it-IT" dirty="0"/>
              <a:t>BLEEDING GASTRIC CANCER</a:t>
            </a:r>
          </a:p>
        </p:txBody>
      </p:sp>
      <p:pic>
        <p:nvPicPr>
          <p:cNvPr id="2" name="Picture 2" descr="Endoscope stomach immagini e fotografie stock ad alta risoluzione - Alamy">
            <a:extLst>
              <a:ext uri="{FF2B5EF4-FFF2-40B4-BE49-F238E27FC236}">
                <a16:creationId xmlns:a16="http://schemas.microsoft.com/office/drawing/2014/main" id="{DBBFE3A4-683E-8335-3626-F54FF04B36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88" b="37333" l="30692" r="48538">
                        <a14:foregroundMark x1="38846" y1="9455" x2="43615" y2="20485"/>
                        <a14:foregroundMark x1="43615" y1="20485" x2="39923" y2="29455"/>
                        <a14:foregroundMark x1="39923" y1="29455" x2="32846" y2="29939"/>
                        <a14:foregroundMark x1="32846" y1="29939" x2="33692" y2="35636"/>
                        <a14:foregroundMark x1="33846" y1="31273" x2="40385" y2="38182"/>
                        <a14:foregroundMark x1="40385" y1="38182" x2="48692" y2="25455"/>
                        <a14:foregroundMark x1="48692" y1="25455" x2="48462" y2="20848"/>
                        <a14:foregroundMark x1="40000" y1="19152" x2="45462" y2="19758"/>
                        <a14:foregroundMark x1="32154" y1="35636" x2="34385" y2="28606"/>
                        <a14:foregroundMark x1="31615" y1="33455" x2="34154" y2="28364"/>
                        <a14:foregroundMark x1="35000" y1="26545" x2="31308" y2="32727"/>
                        <a14:foregroundMark x1="30923" y1="33818" x2="37077" y2="27879"/>
                        <a14:foregroundMark x1="37077" y1="27879" x2="37308" y2="27879"/>
                        <a14:foregroundMark x1="33692" y1="37333" x2="33308" y2="364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807" t="3584" r="49993" b="61975"/>
          <a:stretch>
            <a:fillRect/>
          </a:stretch>
        </p:blipFill>
        <p:spPr bwMode="auto">
          <a:xfrm>
            <a:off x="10848958" y="70997"/>
            <a:ext cx="1216856" cy="1254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137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10BDC144-150B-8D8F-A273-676EBE78E57B}"/>
              </a:ext>
            </a:extLst>
          </p:cNvPr>
          <p:cNvSpPr txBox="1"/>
          <p:nvPr/>
        </p:nvSpPr>
        <p:spPr>
          <a:xfrm>
            <a:off x="3039630" y="5299722"/>
            <a:ext cx="740222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FF0000"/>
                </a:solidFill>
              </a:rPr>
              <a:t>Immediate hemostasis was achieved in 93 % </a:t>
            </a:r>
            <a:r>
              <a:rPr lang="en-US" dirty="0"/>
              <a:t>(91 %; 94 %), with similar results according to etiology (NVUGIB vs. variceal), topical agent used, or treatment strategy (primary vs. rescue).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The </a:t>
            </a:r>
            <a:r>
              <a:rPr lang="en-US" b="1" dirty="0">
                <a:solidFill>
                  <a:srgbClr val="0163A0"/>
                </a:solidFill>
              </a:rPr>
              <a:t>overall rebleeding rate was 18 %</a:t>
            </a:r>
            <a:r>
              <a:rPr lang="en-US" dirty="0"/>
              <a:t> (15%; 21 %) with the majority of rebleeds occurring in the first 7 days. 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FCC9911C-D77F-8FAA-8F2D-43EE2478406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232" r="17967"/>
          <a:stretch>
            <a:fillRect/>
          </a:stretch>
        </p:blipFill>
        <p:spPr>
          <a:xfrm>
            <a:off x="68826" y="464084"/>
            <a:ext cx="4572000" cy="1870677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C479E296-8D5B-D2AB-5838-00EEB7C1BB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0458" y="2357710"/>
            <a:ext cx="7321931" cy="2843553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7D9094F-6AE2-0792-4028-091E767080EE}"/>
              </a:ext>
            </a:extLst>
          </p:cNvPr>
          <p:cNvSpPr txBox="1"/>
          <p:nvPr/>
        </p:nvSpPr>
        <p:spPr>
          <a:xfrm>
            <a:off x="5988226" y="1087732"/>
            <a:ext cx="63172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A total of 59 studies with a total of 3,417 patients were included in the analysis. 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F6681D2D-10C5-3171-15AD-408509998968}"/>
              </a:ext>
            </a:extLst>
          </p:cNvPr>
          <p:cNvSpPr txBox="1"/>
          <p:nvPr/>
        </p:nvSpPr>
        <p:spPr>
          <a:xfrm>
            <a:off x="2901596" y="2974564"/>
            <a:ext cx="6370223" cy="28482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8E0A4B67-0ADA-6A9F-DE57-051A5B7CC0F0}"/>
              </a:ext>
            </a:extLst>
          </p:cNvPr>
          <p:cNvSpPr txBox="1"/>
          <p:nvPr/>
        </p:nvSpPr>
        <p:spPr>
          <a:xfrm>
            <a:off x="2901596" y="3242187"/>
            <a:ext cx="6370223" cy="284829"/>
          </a:xfrm>
          <a:prstGeom prst="rect">
            <a:avLst/>
          </a:prstGeom>
          <a:noFill/>
          <a:ln w="28575">
            <a:solidFill>
              <a:schemeClr val="tx2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552919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F674D3A0-FDFE-A7E4-9B03-A25732D4C0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88" y="652069"/>
            <a:ext cx="4785535" cy="1930696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46ACFC78-B97F-6A7C-466D-A42B5BACD41D}"/>
              </a:ext>
            </a:extLst>
          </p:cNvPr>
          <p:cNvSpPr txBox="1"/>
          <p:nvPr/>
        </p:nvSpPr>
        <p:spPr>
          <a:xfrm>
            <a:off x="6230734" y="743695"/>
            <a:ext cx="588757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45 pts divided into:</a:t>
            </a:r>
          </a:p>
          <a:p>
            <a:pPr marL="285750" indent="-285750">
              <a:buFontTx/>
              <a:buChar char="-"/>
            </a:pPr>
            <a:r>
              <a:rPr lang="en-US" dirty="0"/>
              <a:t>14 patients who had experienced successful endoscopic hemostasis</a:t>
            </a:r>
          </a:p>
          <a:p>
            <a:pPr marL="285750" indent="-285750">
              <a:buFontTx/>
              <a:buChar char="-"/>
            </a:pPr>
            <a:r>
              <a:rPr lang="en-US" dirty="0"/>
              <a:t>31 patients who had had unsuccessful hemostasis with the first endoscopy and then </a:t>
            </a:r>
            <a:r>
              <a:rPr lang="en-US" b="1" dirty="0"/>
              <a:t>underwent embolization (TAE)</a:t>
            </a:r>
            <a:endParaRPr lang="it-IT" b="1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1CDEA2F-30C5-38BE-4D34-1381C9975D2B}"/>
              </a:ext>
            </a:extLst>
          </p:cNvPr>
          <p:cNvSpPr txBox="1"/>
          <p:nvPr/>
        </p:nvSpPr>
        <p:spPr>
          <a:xfrm>
            <a:off x="704032" y="5934670"/>
            <a:ext cx="640242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Lesion size and bleeding condition of Forrest class 1a or 1b were statistically significant </a:t>
            </a:r>
            <a:r>
              <a:rPr lang="en-US" dirty="0"/>
              <a:t>predictive factors for endoscopic hemostatic failure (P = 0.023 and P = 0.017, respectively). 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6F3D32B2-E713-70F2-56E0-3D30626290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2252" y="2582765"/>
            <a:ext cx="3604572" cy="2187130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6E3C459C-C055-99BA-925D-47F57E0928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821" y="2889564"/>
            <a:ext cx="7376799" cy="3101609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046682D-4F6A-3BA8-6DC0-BBAA4791050F}"/>
              </a:ext>
            </a:extLst>
          </p:cNvPr>
          <p:cNvSpPr txBox="1"/>
          <p:nvPr/>
        </p:nvSpPr>
        <p:spPr>
          <a:xfrm>
            <a:off x="170821" y="5356948"/>
            <a:ext cx="7468844" cy="54496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B9BCF3A-BF87-807F-DC54-F293DD9AF298}"/>
              </a:ext>
            </a:extLst>
          </p:cNvPr>
          <p:cNvSpPr txBox="1"/>
          <p:nvPr/>
        </p:nvSpPr>
        <p:spPr>
          <a:xfrm>
            <a:off x="8012252" y="4167885"/>
            <a:ext cx="3604572" cy="18780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A92D2BA8-8593-E483-029E-FAB331B390C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52102"/>
          <a:stretch>
            <a:fillRect/>
          </a:stretch>
        </p:blipFill>
        <p:spPr>
          <a:xfrm>
            <a:off x="9606455" y="4886632"/>
            <a:ext cx="2242391" cy="186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9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D7341E3B-D21A-DC5C-334A-77AB49639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795" y="3867784"/>
            <a:ext cx="6073887" cy="2867553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96166D25-F682-96BD-5FFD-70E3FFAF4A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46" y="1168160"/>
            <a:ext cx="4785535" cy="1930696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05B32D1-4DFC-4872-4E22-40005104A55C}"/>
              </a:ext>
            </a:extLst>
          </p:cNvPr>
          <p:cNvSpPr txBox="1"/>
          <p:nvPr/>
        </p:nvSpPr>
        <p:spPr>
          <a:xfrm>
            <a:off x="5359734" y="1413680"/>
            <a:ext cx="556617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n-US" dirty="0"/>
              <a:t>Small bleeding lesions (&lt;2 cm) and exposed vessels in the bleeding site with gastric cancer indicated that </a:t>
            </a:r>
            <a:r>
              <a:rPr lang="en-US" b="1" dirty="0">
                <a:solidFill>
                  <a:srgbClr val="C00000"/>
                </a:solidFill>
              </a:rPr>
              <a:t>endoscopic hemostasis</a:t>
            </a:r>
            <a:r>
              <a:rPr lang="en-US" b="1" dirty="0"/>
              <a:t> would be an effective hemostatic modality </a:t>
            </a:r>
            <a:r>
              <a:rPr lang="en-US" dirty="0"/>
              <a:t>to choose. 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n-US" dirty="0" err="1"/>
              <a:t>While,</a:t>
            </a:r>
            <a:r>
              <a:rPr lang="en-US" b="1" dirty="0" err="1"/>
              <a:t>the</a:t>
            </a:r>
            <a:r>
              <a:rPr lang="en-US" b="1" dirty="0"/>
              <a:t> presence of large bleeding lesions (&gt;2 cm) and non-exposed vessel </a:t>
            </a:r>
            <a:r>
              <a:rPr lang="en-US" dirty="0"/>
              <a:t>bleeding, endoscopic hemostasis failure is predicted, and </a:t>
            </a:r>
            <a:r>
              <a:rPr lang="en-US" b="1" dirty="0">
                <a:solidFill>
                  <a:srgbClr val="0163A0"/>
                </a:solidFill>
              </a:rPr>
              <a:t>TAE could be recommended.</a:t>
            </a:r>
            <a:endParaRPr lang="it-IT" b="1" dirty="0">
              <a:solidFill>
                <a:srgbClr val="0163A0"/>
              </a:solidFill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9C83A908-E920-F6C0-E5E0-DDBE5B190A8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8773"/>
          <a:stretch>
            <a:fillRect/>
          </a:stretch>
        </p:blipFill>
        <p:spPr>
          <a:xfrm>
            <a:off x="7559891" y="4025099"/>
            <a:ext cx="3283145" cy="2552921"/>
          </a:xfrm>
          <a:prstGeom prst="rect">
            <a:avLst/>
          </a:prstGeom>
        </p:spPr>
      </p:pic>
      <p:pic>
        <p:nvPicPr>
          <p:cNvPr id="16" name="Picture 4" descr="7,2 mila immagini, foto stock e illustrazioni esenti da diritti d'autore a  tema Angiografia | Shutterstock">
            <a:extLst>
              <a:ext uri="{FF2B5EF4-FFF2-40B4-BE49-F238E27FC236}">
                <a16:creationId xmlns:a16="http://schemas.microsoft.com/office/drawing/2014/main" id="{43F19E7B-9FF3-E82E-B51D-4B3C6C6297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6" t="718" r="7311" b="12962"/>
          <a:stretch>
            <a:fillRect/>
          </a:stretch>
        </p:blipFill>
        <p:spPr bwMode="auto">
          <a:xfrm>
            <a:off x="9890141" y="0"/>
            <a:ext cx="2301859" cy="142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3318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090AEF73-BFAF-B766-EB33-BDE9DFD6F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6089"/>
            <a:ext cx="6721422" cy="1623201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4006E2E0-EC36-0010-704C-7FD4F93B434B}"/>
              </a:ext>
            </a:extLst>
          </p:cNvPr>
          <p:cNvSpPr txBox="1"/>
          <p:nvPr/>
        </p:nvSpPr>
        <p:spPr>
          <a:xfrm>
            <a:off x="175905" y="5086127"/>
            <a:ext cx="664768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A survey was conducted by the palliative radiotherapy working group of the Japanese Radiation Oncology Study Group (JROSG), focusing on </a:t>
            </a:r>
            <a:r>
              <a:rPr lang="en-US" b="1" dirty="0"/>
              <a:t>annual cases of radiotherapy for tumors of the upper and lower gastrointestinal tracts</a:t>
            </a:r>
            <a:r>
              <a:rPr lang="en-US" dirty="0"/>
              <a:t> and applicable fractionated doses for three hypothetical patients. </a:t>
            </a:r>
          </a:p>
          <a:p>
            <a:pPr algn="ctr"/>
            <a:r>
              <a:rPr lang="en-US" dirty="0"/>
              <a:t>.</a:t>
            </a:r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A0E4EAB-7B2D-6257-887C-1767A6AE907F}"/>
              </a:ext>
            </a:extLst>
          </p:cNvPr>
          <p:cNvSpPr txBox="1"/>
          <p:nvPr/>
        </p:nvSpPr>
        <p:spPr>
          <a:xfrm>
            <a:off x="1978205" y="250729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World J </a:t>
            </a:r>
            <a:r>
              <a:rPr lang="it-IT" dirty="0" err="1"/>
              <a:t>Oncol</a:t>
            </a:r>
            <a:r>
              <a:rPr lang="it-IT" dirty="0"/>
              <a:t>. 2016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F6568F31-85D0-9994-D401-20E25AD9AA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8695" y="3761689"/>
            <a:ext cx="4039137" cy="3006228"/>
          </a:xfrm>
          <a:prstGeom prst="rect">
            <a:avLst/>
          </a:prstGeom>
        </p:spPr>
      </p:pic>
      <p:pic>
        <p:nvPicPr>
          <p:cNvPr id="1026" name="Picture 2" descr="Questionario, modulo, test, lista di controllo,: immagine vettoriale stock  (royalty free) 1200987679 | Shutterstock">
            <a:extLst>
              <a:ext uri="{FF2B5EF4-FFF2-40B4-BE49-F238E27FC236}">
                <a16:creationId xmlns:a16="http://schemas.microsoft.com/office/drawing/2014/main" id="{F7FD47EE-FB14-831E-B0CD-BC2AA8BF73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5" t="10017" r="19562" b="16940"/>
          <a:stretch>
            <a:fillRect/>
          </a:stretch>
        </p:blipFill>
        <p:spPr bwMode="auto">
          <a:xfrm>
            <a:off x="2053867" y="3007347"/>
            <a:ext cx="2212259" cy="194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1A9529C-B64B-B6E1-39BF-448C3BB89C8B}"/>
              </a:ext>
            </a:extLst>
          </p:cNvPr>
          <p:cNvSpPr txBox="1"/>
          <p:nvPr/>
        </p:nvSpPr>
        <p:spPr>
          <a:xfrm>
            <a:off x="3962400" y="422787"/>
            <a:ext cx="517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err="1"/>
              <a:t>What</a:t>
            </a:r>
            <a:r>
              <a:rPr lang="it-IT" sz="2400" b="1" dirty="0"/>
              <a:t> </a:t>
            </a:r>
            <a:r>
              <a:rPr lang="it-IT" sz="2400" b="1" dirty="0" err="1"/>
              <a:t>about</a:t>
            </a:r>
            <a:r>
              <a:rPr lang="it-IT" sz="2400" b="1" dirty="0"/>
              <a:t> </a:t>
            </a:r>
            <a:r>
              <a:rPr lang="it-IT" sz="2400" b="1" dirty="0" err="1"/>
              <a:t>Radiotherapy</a:t>
            </a:r>
            <a:r>
              <a:rPr lang="it-IT" sz="2400" b="1" dirty="0"/>
              <a:t>??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EF810CC7-249C-A53C-4DB4-24EE719E7978}"/>
              </a:ext>
            </a:extLst>
          </p:cNvPr>
          <p:cNvSpPr txBox="1"/>
          <p:nvPr/>
        </p:nvSpPr>
        <p:spPr>
          <a:xfrm>
            <a:off x="5915063" y="2336271"/>
            <a:ext cx="6096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54 radiation oncologists at 43 facilities answered. </a:t>
            </a:r>
          </a:p>
          <a:p>
            <a:pPr algn="ctr"/>
            <a:r>
              <a:rPr lang="en-US" dirty="0"/>
              <a:t>Most of the them reported that they conducted hemostatic irradiation </a:t>
            </a:r>
            <a:r>
              <a:rPr lang="en-US" b="1" u="sng" dirty="0"/>
              <a:t>for less than one patient per year</a:t>
            </a:r>
            <a:r>
              <a:rPr lang="en-US" dirty="0"/>
              <a:t>, though the median annual number of patients treated with radiotherapy in these facilities was 594. </a:t>
            </a:r>
          </a:p>
        </p:txBody>
      </p:sp>
      <p:pic>
        <p:nvPicPr>
          <p:cNvPr id="15" name="Picture 6" descr="Radiotherapy Special Lineal color icon | Freepik">
            <a:extLst>
              <a:ext uri="{FF2B5EF4-FFF2-40B4-BE49-F238E27FC236}">
                <a16:creationId xmlns:a16="http://schemas.microsoft.com/office/drawing/2014/main" id="{E747D18B-ACE3-FC0B-3FAF-F5B911332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8830" y="244610"/>
            <a:ext cx="1279684" cy="1279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98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6" name="Rectangle 1035">
            <a:extLst>
              <a:ext uri="{FF2B5EF4-FFF2-40B4-BE49-F238E27FC236}">
                <a16:creationId xmlns:a16="http://schemas.microsoft.com/office/drawing/2014/main" id="{7742A528-B5BC-48B8-92DE-9C2B44451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ndisposto uomo soffrire a partire dal indigestione. malsano maschio lotta con  stomaco flatulenza. assistenza sanitaria e intestino problema. vettore  illustrazione. 12971534 Arte vettoriale a Vecteezy">
            <a:extLst>
              <a:ext uri="{FF2B5EF4-FFF2-40B4-BE49-F238E27FC236}">
                <a16:creationId xmlns:a16="http://schemas.microsoft.com/office/drawing/2014/main" id="{0C3D4E30-8FE9-D5D0-6D83-81E4CFFBD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4" r="-1" b="3490"/>
          <a:stretch>
            <a:fillRect/>
          </a:stretch>
        </p:blipFill>
        <p:spPr bwMode="auto">
          <a:xfrm>
            <a:off x="1364823" y="528797"/>
            <a:ext cx="9459306" cy="5854700"/>
          </a:xfrm>
          <a:custGeom>
            <a:avLst/>
            <a:gdLst/>
            <a:ahLst/>
            <a:cxnLst/>
            <a:rect l="l" t="t" r="r" b="b"/>
            <a:pathLst>
              <a:path w="8500451" h="5783926">
                <a:moveTo>
                  <a:pt x="4814568" y="604"/>
                </a:moveTo>
                <a:cubicBezTo>
                  <a:pt x="5041344" y="3294"/>
                  <a:pt x="5267019" y="14348"/>
                  <a:pt x="5493575" y="21000"/>
                </a:cubicBezTo>
                <a:cubicBezTo>
                  <a:pt x="5987120" y="36130"/>
                  <a:pt x="6483273" y="35607"/>
                  <a:pt x="6977859" y="46564"/>
                </a:cubicBezTo>
                <a:cubicBezTo>
                  <a:pt x="7286195" y="53346"/>
                  <a:pt x="7590877" y="77867"/>
                  <a:pt x="7880953" y="154038"/>
                </a:cubicBezTo>
                <a:cubicBezTo>
                  <a:pt x="7921646" y="164993"/>
                  <a:pt x="7967557" y="167081"/>
                  <a:pt x="7998861" y="193166"/>
                </a:cubicBezTo>
                <a:cubicBezTo>
                  <a:pt x="8033815" y="222382"/>
                  <a:pt x="8019729" y="265163"/>
                  <a:pt x="7968600" y="273511"/>
                </a:cubicBezTo>
                <a:cubicBezTo>
                  <a:pt x="7903386" y="284466"/>
                  <a:pt x="7836607" y="287597"/>
                  <a:pt x="7764609" y="294901"/>
                </a:cubicBezTo>
                <a:cubicBezTo>
                  <a:pt x="7792260" y="335073"/>
                  <a:pt x="7859040" y="304814"/>
                  <a:pt x="7876257" y="354899"/>
                </a:cubicBezTo>
                <a:cubicBezTo>
                  <a:pt x="7799043" y="389332"/>
                  <a:pt x="7705656" y="366898"/>
                  <a:pt x="7631049" y="400810"/>
                </a:cubicBezTo>
                <a:cubicBezTo>
                  <a:pt x="7633137" y="424287"/>
                  <a:pt x="7649831" y="426374"/>
                  <a:pt x="7663396" y="432635"/>
                </a:cubicBezTo>
                <a:cubicBezTo>
                  <a:pt x="7676961" y="438373"/>
                  <a:pt x="7710871" y="430026"/>
                  <a:pt x="7696264" y="462894"/>
                </a:cubicBezTo>
                <a:cubicBezTo>
                  <a:pt x="7541315" y="482719"/>
                  <a:pt x="7393147" y="550021"/>
                  <a:pt x="7229849" y="540630"/>
                </a:cubicBezTo>
                <a:cubicBezTo>
                  <a:pt x="7431755" y="558890"/>
                  <a:pt x="7602355" y="633496"/>
                  <a:pt x="7780782" y="683059"/>
                </a:cubicBezTo>
                <a:cubicBezTo>
                  <a:pt x="7773479" y="741491"/>
                  <a:pt x="7701483" y="718014"/>
                  <a:pt x="7680613" y="759751"/>
                </a:cubicBezTo>
                <a:cubicBezTo>
                  <a:pt x="7794869" y="788967"/>
                  <a:pt x="7904429" y="823401"/>
                  <a:pt x="7998861" y="880789"/>
                </a:cubicBezTo>
                <a:cubicBezTo>
                  <a:pt x="8083901" y="932439"/>
                  <a:pt x="8164765" y="989306"/>
                  <a:pt x="8257111" y="1031566"/>
                </a:cubicBezTo>
                <a:cubicBezTo>
                  <a:pt x="8354150" y="1075912"/>
                  <a:pt x="8413103" y="1132779"/>
                  <a:pt x="8402148" y="1229819"/>
                </a:cubicBezTo>
                <a:cubicBezTo>
                  <a:pt x="8397452" y="1269468"/>
                  <a:pt x="8409973" y="1302859"/>
                  <a:pt x="8453275" y="1318510"/>
                </a:cubicBezTo>
                <a:cubicBezTo>
                  <a:pt x="8507013" y="1337814"/>
                  <a:pt x="8501275" y="1367029"/>
                  <a:pt x="8499187" y="1411897"/>
                </a:cubicBezTo>
                <a:cubicBezTo>
                  <a:pt x="8496056" y="1465634"/>
                  <a:pt x="8468406" y="1486504"/>
                  <a:pt x="8419885" y="1504764"/>
                </a:cubicBezTo>
                <a:cubicBezTo>
                  <a:pt x="8350497" y="1530327"/>
                  <a:pt x="8349975" y="1569978"/>
                  <a:pt x="8368237" y="1617454"/>
                </a:cubicBezTo>
                <a:cubicBezTo>
                  <a:pt x="8378149" y="1643540"/>
                  <a:pt x="8393278" y="1664409"/>
                  <a:pt x="8415713" y="1683712"/>
                </a:cubicBezTo>
                <a:cubicBezTo>
                  <a:pt x="8493448" y="1751014"/>
                  <a:pt x="8492927" y="1752056"/>
                  <a:pt x="8416755" y="1831880"/>
                </a:cubicBezTo>
                <a:cubicBezTo>
                  <a:pt x="8396408" y="1853269"/>
                  <a:pt x="8374496" y="1867356"/>
                  <a:pt x="8383888" y="1901790"/>
                </a:cubicBezTo>
                <a:cubicBezTo>
                  <a:pt x="8415713" y="2016046"/>
                  <a:pt x="8411538" y="2016046"/>
                  <a:pt x="8283717" y="2053609"/>
                </a:cubicBezTo>
                <a:cubicBezTo>
                  <a:pt x="8254501" y="2062479"/>
                  <a:pt x="8215373" y="2054653"/>
                  <a:pt x="8198678" y="2087521"/>
                </a:cubicBezTo>
                <a:cubicBezTo>
                  <a:pt x="8209113" y="2111521"/>
                  <a:pt x="8184591" y="2690625"/>
                  <a:pt x="8207547" y="2700017"/>
                </a:cubicBezTo>
                <a:cubicBezTo>
                  <a:pt x="8387017" y="2773578"/>
                  <a:pt x="8409451" y="2860184"/>
                  <a:pt x="8269632" y="2996352"/>
                </a:cubicBezTo>
                <a:cubicBezTo>
                  <a:pt x="8175722" y="3087653"/>
                  <a:pt x="8186677" y="3236864"/>
                  <a:pt x="8225807" y="3330251"/>
                </a:cubicBezTo>
                <a:cubicBezTo>
                  <a:pt x="8373452" y="3371467"/>
                  <a:pt x="8341107" y="3481027"/>
                  <a:pt x="8370845" y="3577023"/>
                </a:cubicBezTo>
                <a:cubicBezTo>
                  <a:pt x="8392757" y="3649020"/>
                  <a:pt x="8306673" y="3639107"/>
                  <a:pt x="8310847" y="3671976"/>
                </a:cubicBezTo>
                <a:cubicBezTo>
                  <a:pt x="8365105" y="3711626"/>
                  <a:pt x="8437624" y="3724148"/>
                  <a:pt x="8479884" y="3778406"/>
                </a:cubicBezTo>
                <a:cubicBezTo>
                  <a:pt x="8403713" y="3818056"/>
                  <a:pt x="8365105" y="3873880"/>
                  <a:pt x="8322845" y="3929703"/>
                </a:cubicBezTo>
                <a:cubicBezTo>
                  <a:pt x="8254501" y="4020482"/>
                  <a:pt x="8161635" y="4097174"/>
                  <a:pt x="8063031" y="4166563"/>
                </a:cubicBezTo>
                <a:cubicBezTo>
                  <a:pt x="8012947" y="4649674"/>
                  <a:pt x="7851215" y="5156783"/>
                  <a:pt x="7833475" y="5181825"/>
                </a:cubicBezTo>
                <a:cubicBezTo>
                  <a:pt x="7760436" y="5174520"/>
                  <a:pt x="7618528" y="5466682"/>
                  <a:pt x="7495403" y="5493812"/>
                </a:cubicBezTo>
                <a:cubicBezTo>
                  <a:pt x="7366017" y="5523550"/>
                  <a:pt x="5441925" y="5797973"/>
                  <a:pt x="5148199" y="5783364"/>
                </a:cubicBezTo>
                <a:cubicBezTo>
                  <a:pt x="3551743" y="5705628"/>
                  <a:pt x="3505310" y="5598155"/>
                  <a:pt x="3505310" y="5598155"/>
                </a:cubicBezTo>
                <a:cubicBezTo>
                  <a:pt x="3505310" y="5598155"/>
                  <a:pt x="3596089" y="5571548"/>
                  <a:pt x="3675390" y="5541287"/>
                </a:cubicBezTo>
                <a:cubicBezTo>
                  <a:pt x="3627392" y="5542853"/>
                  <a:pt x="3579395" y="5543896"/>
                  <a:pt x="3531919" y="5542331"/>
                </a:cubicBezTo>
                <a:cubicBezTo>
                  <a:pt x="3164108" y="5531375"/>
                  <a:pt x="3500093" y="5511028"/>
                  <a:pt x="3138022" y="5469291"/>
                </a:cubicBezTo>
                <a:cubicBezTo>
                  <a:pt x="2527092" y="5398860"/>
                  <a:pt x="2618913" y="5380598"/>
                  <a:pt x="2058068" y="5181825"/>
                </a:cubicBezTo>
                <a:cubicBezTo>
                  <a:pt x="2008504" y="5164086"/>
                  <a:pt x="1660519" y="5056613"/>
                  <a:pt x="1447659" y="5044613"/>
                </a:cubicBezTo>
                <a:cubicBezTo>
                  <a:pt x="1391313" y="5041483"/>
                  <a:pt x="1329751" y="5042527"/>
                  <a:pt x="1281230" y="4977311"/>
                </a:cubicBezTo>
                <a:cubicBezTo>
                  <a:pt x="1429920" y="4979399"/>
                  <a:pt x="1557741" y="4979399"/>
                  <a:pt x="1696518" y="4945487"/>
                </a:cubicBezTo>
                <a:cubicBezTo>
                  <a:pt x="1622434" y="4898532"/>
                  <a:pt x="1537394" y="4938705"/>
                  <a:pt x="1478440" y="4905836"/>
                </a:cubicBezTo>
                <a:cubicBezTo>
                  <a:pt x="1423138" y="4875577"/>
                  <a:pt x="1375140" y="4871404"/>
                  <a:pt x="1318795" y="4919401"/>
                </a:cubicBezTo>
                <a:cubicBezTo>
                  <a:pt x="1289578" y="4944443"/>
                  <a:pt x="1237928" y="4939747"/>
                  <a:pt x="1208190" y="4925140"/>
                </a:cubicBezTo>
                <a:cubicBezTo>
                  <a:pt x="1049066" y="4846360"/>
                  <a:pt x="1052718" y="4847404"/>
                  <a:pt x="875857" y="4867751"/>
                </a:cubicBezTo>
                <a:cubicBezTo>
                  <a:pt x="763166" y="4880272"/>
                  <a:pt x="648388" y="4902706"/>
                  <a:pt x="545088" y="4889141"/>
                </a:cubicBezTo>
                <a:cubicBezTo>
                  <a:pt x="532045" y="4859403"/>
                  <a:pt x="543522" y="4845839"/>
                  <a:pt x="558131" y="4841666"/>
                </a:cubicBezTo>
                <a:cubicBezTo>
                  <a:pt x="796034" y="4776973"/>
                  <a:pt x="840379" y="4702889"/>
                  <a:pt x="1081413" y="4662717"/>
                </a:cubicBezTo>
                <a:cubicBezTo>
                  <a:pt x="1099151" y="4617327"/>
                  <a:pt x="1011503" y="4609500"/>
                  <a:pt x="1052718" y="4564633"/>
                </a:cubicBezTo>
                <a:cubicBezTo>
                  <a:pt x="1127846" y="4529678"/>
                  <a:pt x="1216016" y="4570894"/>
                  <a:pt x="1290622" y="4525505"/>
                </a:cubicBezTo>
                <a:cubicBezTo>
                  <a:pt x="1277579" y="4493158"/>
                  <a:pt x="1214972" y="4516636"/>
                  <a:pt x="1217581" y="4482202"/>
                </a:cubicBezTo>
                <a:cubicBezTo>
                  <a:pt x="1220712" y="4442552"/>
                  <a:pt x="1264536" y="4448813"/>
                  <a:pt x="1294796" y="4451421"/>
                </a:cubicBezTo>
                <a:cubicBezTo>
                  <a:pt x="1441398" y="4464985"/>
                  <a:pt x="1568696" y="4390902"/>
                  <a:pt x="1709040" y="4365860"/>
                </a:cubicBezTo>
                <a:cubicBezTo>
                  <a:pt x="1559306" y="4303253"/>
                  <a:pt x="686474" y="4353338"/>
                  <a:pt x="530479" y="4334034"/>
                </a:cubicBezTo>
                <a:cubicBezTo>
                  <a:pt x="367182" y="4314210"/>
                  <a:pt x="107367" y="4261516"/>
                  <a:pt x="174146" y="4244821"/>
                </a:cubicBezTo>
                <a:cubicBezTo>
                  <a:pt x="249796" y="4225518"/>
                  <a:pt x="519524" y="3996484"/>
                  <a:pt x="596216" y="3986050"/>
                </a:cubicBezTo>
                <a:cubicBezTo>
                  <a:pt x="685430" y="3974050"/>
                  <a:pt x="703169" y="3957876"/>
                  <a:pt x="820554" y="3875967"/>
                </a:cubicBezTo>
                <a:cubicBezTo>
                  <a:pt x="897769" y="3822230"/>
                  <a:pt x="576391" y="3939094"/>
                  <a:pt x="451179" y="3901009"/>
                </a:cubicBezTo>
                <a:cubicBezTo>
                  <a:pt x="405268" y="3886923"/>
                  <a:pt x="729255" y="3738233"/>
                  <a:pt x="729255" y="3711105"/>
                </a:cubicBezTo>
                <a:cubicBezTo>
                  <a:pt x="729255" y="3682409"/>
                  <a:pt x="700038" y="3676150"/>
                  <a:pt x="672387" y="3676150"/>
                </a:cubicBezTo>
                <a:cubicBezTo>
                  <a:pt x="610824" y="3676150"/>
                  <a:pt x="629606" y="3651106"/>
                  <a:pt x="568043" y="3652673"/>
                </a:cubicBezTo>
                <a:cubicBezTo>
                  <a:pt x="748558" y="3580154"/>
                  <a:pt x="860205" y="3599458"/>
                  <a:pt x="1038632" y="3533198"/>
                </a:cubicBezTo>
                <a:cubicBezTo>
                  <a:pt x="1125760" y="3500852"/>
                  <a:pt x="817425" y="3393378"/>
                  <a:pt x="907160" y="3365206"/>
                </a:cubicBezTo>
                <a:cubicBezTo>
                  <a:pt x="941071" y="3354249"/>
                  <a:pt x="986461" y="3365727"/>
                  <a:pt x="1009938" y="3327120"/>
                </a:cubicBezTo>
                <a:cubicBezTo>
                  <a:pt x="972897" y="3296340"/>
                  <a:pt x="923855" y="3309904"/>
                  <a:pt x="886812" y="3322425"/>
                </a:cubicBezTo>
                <a:cubicBezTo>
                  <a:pt x="792381" y="3354772"/>
                  <a:pt x="799165" y="3346946"/>
                  <a:pt x="789773" y="3322947"/>
                </a:cubicBezTo>
                <a:cubicBezTo>
                  <a:pt x="758993" y="3241037"/>
                  <a:pt x="682822" y="3267123"/>
                  <a:pt x="615520" y="3280688"/>
                </a:cubicBezTo>
                <a:cubicBezTo>
                  <a:pt x="412050" y="3321382"/>
                  <a:pt x="205972" y="3309904"/>
                  <a:pt x="3023" y="3351641"/>
                </a:cubicBezTo>
                <a:cubicBezTo>
                  <a:pt x="-18888" y="3356337"/>
                  <a:pt x="83890" y="3262949"/>
                  <a:pt x="132409" y="3251993"/>
                </a:cubicBezTo>
                <a:cubicBezTo>
                  <a:pt x="185103" y="3240516"/>
                  <a:pt x="249796" y="3248863"/>
                  <a:pt x="287360" y="3195127"/>
                </a:cubicBezTo>
                <a:cubicBezTo>
                  <a:pt x="220579" y="3181561"/>
                  <a:pt x="144410" y="3207647"/>
                  <a:pt x="78150" y="3164866"/>
                </a:cubicBezTo>
                <a:cubicBezTo>
                  <a:pt x="225276" y="3105913"/>
                  <a:pt x="371878" y="3107999"/>
                  <a:pt x="498655" y="3069914"/>
                </a:cubicBezTo>
                <a:cubicBezTo>
                  <a:pt x="510133" y="2999483"/>
                  <a:pt x="426658" y="3025046"/>
                  <a:pt x="396399" y="2984874"/>
                </a:cubicBezTo>
                <a:cubicBezTo>
                  <a:pt x="1351140" y="2916007"/>
                  <a:pt x="817946" y="2712537"/>
                  <a:pt x="658822" y="2601411"/>
                </a:cubicBezTo>
                <a:cubicBezTo>
                  <a:pt x="605607" y="2564370"/>
                  <a:pt x="1164888" y="2388551"/>
                  <a:pt x="1183148" y="2383856"/>
                </a:cubicBezTo>
                <a:cubicBezTo>
                  <a:pt x="1229581" y="2372900"/>
                  <a:pt x="1413747" y="2380725"/>
                  <a:pt x="1451311" y="2366639"/>
                </a:cubicBezTo>
                <a:cubicBezTo>
                  <a:pt x="1499309" y="2348901"/>
                  <a:pt x="1340706" y="2318120"/>
                  <a:pt x="1376184" y="2296729"/>
                </a:cubicBezTo>
                <a:cubicBezTo>
                  <a:pt x="1625043" y="2145953"/>
                  <a:pt x="1642780" y="1919006"/>
                  <a:pt x="1572870" y="1902834"/>
                </a:cubicBezTo>
                <a:cubicBezTo>
                  <a:pt x="1500353" y="1886138"/>
                  <a:pt x="1429399" y="1899181"/>
                  <a:pt x="1362097" y="1926311"/>
                </a:cubicBezTo>
                <a:cubicBezTo>
                  <a:pt x="1252536" y="1970656"/>
                  <a:pt x="493960" y="1907528"/>
                  <a:pt x="281620" y="1943006"/>
                </a:cubicBezTo>
                <a:cubicBezTo>
                  <a:pt x="249274" y="1948223"/>
                  <a:pt x="205451" y="1971700"/>
                  <a:pt x="174669" y="1927876"/>
                </a:cubicBezTo>
                <a:cubicBezTo>
                  <a:pt x="393269" y="1785969"/>
                  <a:pt x="673952" y="1826663"/>
                  <a:pt x="918115" y="1730145"/>
                </a:cubicBezTo>
                <a:cubicBezTo>
                  <a:pt x="822119" y="1663886"/>
                  <a:pt x="724558" y="1667017"/>
                  <a:pt x="624389" y="1676929"/>
                </a:cubicBezTo>
                <a:cubicBezTo>
                  <a:pt x="598304" y="1679538"/>
                  <a:pt x="562826" y="1683190"/>
                  <a:pt x="556565" y="1655539"/>
                </a:cubicBezTo>
                <a:cubicBezTo>
                  <a:pt x="548739" y="1620584"/>
                  <a:pt x="590999" y="1614323"/>
                  <a:pt x="618650" y="1600237"/>
                </a:cubicBezTo>
                <a:cubicBezTo>
                  <a:pt x="660909" y="1578325"/>
                  <a:pt x="723515" y="1604410"/>
                  <a:pt x="775165" y="1544413"/>
                </a:cubicBezTo>
                <a:cubicBezTo>
                  <a:pt x="618650" y="1558500"/>
                  <a:pt x="486656" y="1583021"/>
                  <a:pt x="348401" y="1624758"/>
                </a:cubicBezTo>
                <a:cubicBezTo>
                  <a:pt x="360400" y="1587717"/>
                  <a:pt x="402137" y="1570499"/>
                  <a:pt x="378660" y="1539719"/>
                </a:cubicBezTo>
                <a:cubicBezTo>
                  <a:pt x="360922" y="1516763"/>
                  <a:pt x="310316" y="1505806"/>
                  <a:pt x="336402" y="1463025"/>
                </a:cubicBezTo>
                <a:cubicBezTo>
                  <a:pt x="409963" y="1417636"/>
                  <a:pt x="514307" y="1429636"/>
                  <a:pt x="576913" y="1364421"/>
                </a:cubicBezTo>
                <a:cubicBezTo>
                  <a:pt x="665605" y="1271556"/>
                  <a:pt x="803338" y="1239731"/>
                  <a:pt x="911856" y="1171908"/>
                </a:cubicBezTo>
                <a:cubicBezTo>
                  <a:pt x="947853" y="1149995"/>
                  <a:pt x="1184192" y="1073303"/>
                  <a:pt x="1247841" y="1048782"/>
                </a:cubicBezTo>
                <a:cubicBezTo>
                  <a:pt x="1336532" y="1014349"/>
                  <a:pt x="1437746" y="1002349"/>
                  <a:pt x="1524872" y="939221"/>
                </a:cubicBezTo>
                <a:cubicBezTo>
                  <a:pt x="1439310" y="926178"/>
                  <a:pt x="1369923" y="985133"/>
                  <a:pt x="1267145" y="956439"/>
                </a:cubicBezTo>
                <a:cubicBezTo>
                  <a:pt x="1429920" y="895398"/>
                  <a:pt x="1579131" y="867746"/>
                  <a:pt x="1697039" y="783749"/>
                </a:cubicBezTo>
                <a:cubicBezTo>
                  <a:pt x="1711648" y="773315"/>
                  <a:pt x="1740342" y="776446"/>
                  <a:pt x="1762255" y="772794"/>
                </a:cubicBezTo>
                <a:cubicBezTo>
                  <a:pt x="1992852" y="735752"/>
                  <a:pt x="2224495" y="704449"/>
                  <a:pt x="2452486" y="650712"/>
                </a:cubicBezTo>
                <a:cubicBezTo>
                  <a:pt x="2504136" y="638191"/>
                  <a:pt x="2595436" y="635061"/>
                  <a:pt x="2586045" y="590193"/>
                </a:cubicBezTo>
                <a:cubicBezTo>
                  <a:pt x="2571959" y="522891"/>
                  <a:pt x="2486919" y="570889"/>
                  <a:pt x="2432138" y="577150"/>
                </a:cubicBezTo>
                <a:cubicBezTo>
                  <a:pt x="2262059" y="597497"/>
                  <a:pt x="2091979" y="632974"/>
                  <a:pt x="1919291" y="613149"/>
                </a:cubicBezTo>
                <a:cubicBezTo>
                  <a:pt x="2035633" y="588107"/>
                  <a:pt x="2151455" y="562542"/>
                  <a:pt x="2267799" y="537499"/>
                </a:cubicBezTo>
                <a:cubicBezTo>
                  <a:pt x="2134238" y="546368"/>
                  <a:pt x="2017896" y="487936"/>
                  <a:pt x="1887988" y="514022"/>
                </a:cubicBezTo>
                <a:cubicBezTo>
                  <a:pt x="1846250" y="522370"/>
                  <a:pt x="1802427" y="495762"/>
                  <a:pt x="1798252" y="454546"/>
                </a:cubicBezTo>
                <a:cubicBezTo>
                  <a:pt x="1793557" y="421678"/>
                  <a:pt x="1832686" y="407071"/>
                  <a:pt x="1862424" y="396636"/>
                </a:cubicBezTo>
                <a:cubicBezTo>
                  <a:pt x="1938595" y="370028"/>
                  <a:pt x="1999113" y="291250"/>
                  <a:pt x="2096675" y="332987"/>
                </a:cubicBezTo>
                <a:cubicBezTo>
                  <a:pt x="2158237" y="267250"/>
                  <a:pt x="2256320" y="256816"/>
                  <a:pt x="2335621" y="239600"/>
                </a:cubicBezTo>
                <a:cubicBezTo>
                  <a:pt x="2588654" y="185341"/>
                  <a:pt x="2845338" y="143081"/>
                  <a:pt x="3102023" y="107082"/>
                </a:cubicBezTo>
                <a:cubicBezTo>
                  <a:pt x="3270538" y="83605"/>
                  <a:pt x="3444270" y="93518"/>
                  <a:pt x="3611219" y="63780"/>
                </a:cubicBezTo>
                <a:cubicBezTo>
                  <a:pt x="3937814" y="5869"/>
                  <a:pt x="4262322" y="7436"/>
                  <a:pt x="4587352" y="1175"/>
                </a:cubicBezTo>
                <a:cubicBezTo>
                  <a:pt x="4663262" y="-260"/>
                  <a:pt x="4738976" y="-293"/>
                  <a:pt x="4814568" y="60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9531FED0-DD69-1D34-38BC-88C6D2D106C3}"/>
              </a:ext>
            </a:extLst>
          </p:cNvPr>
          <p:cNvSpPr txBox="1"/>
          <p:nvPr/>
        </p:nvSpPr>
        <p:spPr>
          <a:xfrm>
            <a:off x="870100" y="2474893"/>
            <a:ext cx="31350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C00000"/>
                </a:solidFill>
              </a:rPr>
              <a:t>PERFORATED GASTRIC CANCER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E122DC3-69B5-54AD-49D8-ED676C8301B1}"/>
              </a:ext>
            </a:extLst>
          </p:cNvPr>
          <p:cNvSpPr txBox="1"/>
          <p:nvPr/>
        </p:nvSpPr>
        <p:spPr>
          <a:xfrm>
            <a:off x="8011884" y="2543656"/>
            <a:ext cx="31350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0163A0"/>
                </a:solidFill>
              </a:rPr>
              <a:t>BLEEDING GASTRIC CANCER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083937F-568E-2925-358F-D41AC50718E3}"/>
              </a:ext>
            </a:extLst>
          </p:cNvPr>
          <p:cNvSpPr txBox="1"/>
          <p:nvPr/>
        </p:nvSpPr>
        <p:spPr>
          <a:xfrm>
            <a:off x="1243727" y="4303822"/>
            <a:ext cx="21975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C00000"/>
                </a:solidFill>
              </a:rPr>
              <a:t>SEPTIC PATIENT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EAAD304-3A9E-D117-D738-6F3F4EF8C7CD}"/>
              </a:ext>
            </a:extLst>
          </p:cNvPr>
          <p:cNvSpPr txBox="1"/>
          <p:nvPr/>
        </p:nvSpPr>
        <p:spPr>
          <a:xfrm>
            <a:off x="8011884" y="4285329"/>
            <a:ext cx="31350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0163A0"/>
                </a:solidFill>
              </a:rPr>
              <a:t>HEMORRHAGIC PATIENT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4739AD1-1103-A526-F891-43E337ACAD5D}"/>
              </a:ext>
            </a:extLst>
          </p:cNvPr>
          <p:cNvSpPr txBox="1"/>
          <p:nvPr/>
        </p:nvSpPr>
        <p:spPr>
          <a:xfrm>
            <a:off x="816077" y="2163097"/>
            <a:ext cx="3135086" cy="166622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8542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3FFB1AC6-03A1-D151-C09B-90C276E084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29168"/>
            <a:ext cx="6784258" cy="2399832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F01AEB0F-952F-655C-7ABA-2BE00333EC06}"/>
              </a:ext>
            </a:extLst>
          </p:cNvPr>
          <p:cNvSpPr txBox="1"/>
          <p:nvPr/>
        </p:nvSpPr>
        <p:spPr>
          <a:xfrm>
            <a:off x="442452" y="3664801"/>
            <a:ext cx="60960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55 patients from 15 institutions. The ITT response rates were 47%, 53%, and 49% at 2, 4, and 8 weeks, respectively. The per-protocol response rates were 56%, 78%, and 90% at 2, 4, and 8 weeks, respectively. Neither response nor BED (α/β=10) predicted overall survival. Multivariable Fine-Gray model showed that BED was not a significant predictor of response. Univariable Cox model showed that BED was not significantly associated with re-bleeding. Grades 1, 2, 3, and,≥4 radiation-related adverse events were reported in 11, 9, 1, and 0 patients, respectively.</a:t>
            </a: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BEA4BE8-56B8-093C-F48E-3D2E081CAD5E}"/>
              </a:ext>
            </a:extLst>
          </p:cNvPr>
          <p:cNvSpPr txBox="1"/>
          <p:nvPr/>
        </p:nvSpPr>
        <p:spPr>
          <a:xfrm>
            <a:off x="3962400" y="422787"/>
            <a:ext cx="51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err="1"/>
              <a:t>What</a:t>
            </a:r>
            <a:r>
              <a:rPr lang="it-IT" sz="2800" b="1" dirty="0"/>
              <a:t> </a:t>
            </a:r>
            <a:r>
              <a:rPr lang="it-IT" sz="2800" b="1" dirty="0" err="1"/>
              <a:t>about</a:t>
            </a:r>
            <a:r>
              <a:rPr lang="it-IT" sz="2800" b="1" dirty="0"/>
              <a:t> </a:t>
            </a:r>
            <a:r>
              <a:rPr lang="it-IT" sz="2800" b="1" dirty="0" err="1"/>
              <a:t>Radiotherapy</a:t>
            </a:r>
            <a:r>
              <a:rPr lang="it-IT" sz="2800" b="1" dirty="0"/>
              <a:t>??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7C30189E-80D2-64AC-1D2A-43A8ED2EEE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3706" y="3617554"/>
            <a:ext cx="3391194" cy="295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7874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55A17D11-4420-A884-EBF5-640FED7B0E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5360" y="1431170"/>
            <a:ext cx="6382871" cy="517059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08A17A79-92AD-6ECA-C2AC-28F5EB2CA9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0338" y="849726"/>
            <a:ext cx="5024176" cy="2041718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CF3717C0-A20F-C63A-519E-FEFA328930AD}"/>
              </a:ext>
            </a:extLst>
          </p:cNvPr>
          <p:cNvSpPr txBox="1"/>
          <p:nvPr/>
        </p:nvSpPr>
        <p:spPr>
          <a:xfrm>
            <a:off x="272092" y="3347125"/>
            <a:ext cx="546159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61 pts treated with RT palliative for bleeding </a:t>
            </a:r>
            <a:r>
              <a:rPr lang="en-US" dirty="0" err="1"/>
              <a:t>tumour</a:t>
            </a:r>
            <a:r>
              <a:rPr lang="en-US" dirty="0"/>
              <a:t>.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Bleeding control was achieved in 54 (</a:t>
            </a:r>
            <a:r>
              <a:rPr lang="en-US" b="1" dirty="0"/>
              <a:t>88.5%</a:t>
            </a:r>
            <a:r>
              <a:rPr lang="en-US" dirty="0"/>
              <a:t>) patients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Among the 54 patients who achieved bleeding control, 19 (</a:t>
            </a:r>
            <a:r>
              <a:rPr lang="en-US" b="1" dirty="0"/>
              <a:t>35.2%) experienced re-bleeding </a:t>
            </a:r>
            <a:r>
              <a:rPr lang="en-US" dirty="0"/>
              <a:t>during the follow-up period. </a:t>
            </a:r>
          </a:p>
          <a:p>
            <a:endParaRPr lang="en-US" dirty="0"/>
          </a:p>
          <a:p>
            <a:r>
              <a:rPr lang="en-US" dirty="0"/>
              <a:t>The median time to re-bleeding was 6.0 months. </a:t>
            </a:r>
          </a:p>
          <a:p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568C5B6-7E84-7AC3-33B5-22F515BCA148}"/>
              </a:ext>
            </a:extLst>
          </p:cNvPr>
          <p:cNvSpPr txBox="1"/>
          <p:nvPr/>
        </p:nvSpPr>
        <p:spPr>
          <a:xfrm>
            <a:off x="7329391" y="1415781"/>
            <a:ext cx="9947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OS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E16A51B-1208-D3CC-5028-52C2F5C6E542}"/>
              </a:ext>
            </a:extLst>
          </p:cNvPr>
          <p:cNvSpPr txBox="1"/>
          <p:nvPr/>
        </p:nvSpPr>
        <p:spPr>
          <a:xfrm>
            <a:off x="10018208" y="1431170"/>
            <a:ext cx="1848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Time to </a:t>
            </a:r>
            <a:r>
              <a:rPr lang="it-IT" sz="1400" dirty="0" err="1"/>
              <a:t>rebleed</a:t>
            </a:r>
            <a:endParaRPr lang="it-IT" sz="1400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0270250-FFD7-56D6-3CF9-722A6E20D8B5}"/>
              </a:ext>
            </a:extLst>
          </p:cNvPr>
          <p:cNvSpPr txBox="1"/>
          <p:nvPr/>
        </p:nvSpPr>
        <p:spPr>
          <a:xfrm>
            <a:off x="3962400" y="422787"/>
            <a:ext cx="51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err="1"/>
              <a:t>What</a:t>
            </a:r>
            <a:r>
              <a:rPr lang="it-IT" sz="2800" b="1" dirty="0"/>
              <a:t> </a:t>
            </a:r>
            <a:r>
              <a:rPr lang="it-IT" sz="2800" b="1" dirty="0" err="1"/>
              <a:t>about</a:t>
            </a:r>
            <a:r>
              <a:rPr lang="it-IT" sz="2800" b="1" dirty="0"/>
              <a:t> </a:t>
            </a:r>
            <a:r>
              <a:rPr lang="it-IT" sz="2800" b="1" dirty="0" err="1"/>
              <a:t>Radiotherapy</a:t>
            </a:r>
            <a:r>
              <a:rPr lang="it-IT" sz="2800" b="1" dirty="0"/>
              <a:t>??</a:t>
            </a:r>
          </a:p>
        </p:txBody>
      </p:sp>
    </p:spTree>
    <p:extLst>
      <p:ext uri="{BB962C8B-B14F-4D97-AF65-F5344CB8AC3E}">
        <p14:creationId xmlns:p14="http://schemas.microsoft.com/office/powerpoint/2010/main" val="38325357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59F8534E-CD9C-3045-6506-50CFF73A237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34" r="5307"/>
          <a:stretch>
            <a:fillRect/>
          </a:stretch>
        </p:blipFill>
        <p:spPr>
          <a:xfrm>
            <a:off x="361524" y="3233285"/>
            <a:ext cx="7973420" cy="3217757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3837DC5E-0CB7-A675-7B0E-30104F9532B7}"/>
              </a:ext>
            </a:extLst>
          </p:cNvPr>
          <p:cNvSpPr txBox="1"/>
          <p:nvPr/>
        </p:nvSpPr>
        <p:spPr>
          <a:xfrm>
            <a:off x="5762515" y="1691115"/>
            <a:ext cx="611074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Multivariate analysis demonstrated that a </a:t>
            </a:r>
            <a:r>
              <a:rPr lang="en-US" b="1" dirty="0"/>
              <a:t>higher radiation dose</a:t>
            </a:r>
            <a:r>
              <a:rPr lang="en-US" dirty="0"/>
              <a:t> (p = 0.007) and </a:t>
            </a:r>
            <a:r>
              <a:rPr lang="en-US" b="1" dirty="0"/>
              <a:t>additional chemotherapy after radiotherapy</a:t>
            </a:r>
            <a:r>
              <a:rPr lang="en-US" dirty="0"/>
              <a:t> (p = 0.004) were </a:t>
            </a:r>
            <a:r>
              <a:rPr lang="en-US" b="1" dirty="0"/>
              <a:t>significant factors for prolonging the time to re-bleeding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F72893A-0D99-103A-108A-92846C5E5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0338" y="849726"/>
            <a:ext cx="5024176" cy="2041718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FC824B72-3936-1885-7BAA-5C73A9ECBE58}"/>
              </a:ext>
            </a:extLst>
          </p:cNvPr>
          <p:cNvSpPr txBox="1"/>
          <p:nvPr/>
        </p:nvSpPr>
        <p:spPr>
          <a:xfrm>
            <a:off x="361523" y="5337283"/>
            <a:ext cx="8045057" cy="54496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8489D3B-A48E-F104-0E06-79D896551D4B}"/>
              </a:ext>
            </a:extLst>
          </p:cNvPr>
          <p:cNvSpPr txBox="1"/>
          <p:nvPr/>
        </p:nvSpPr>
        <p:spPr>
          <a:xfrm>
            <a:off x="3962400" y="422787"/>
            <a:ext cx="51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err="1"/>
              <a:t>What</a:t>
            </a:r>
            <a:r>
              <a:rPr lang="it-IT" sz="2800" b="1" dirty="0"/>
              <a:t> </a:t>
            </a:r>
            <a:r>
              <a:rPr lang="it-IT" sz="2800" b="1" dirty="0" err="1"/>
              <a:t>about</a:t>
            </a:r>
            <a:r>
              <a:rPr lang="it-IT" sz="2800" b="1" dirty="0"/>
              <a:t> </a:t>
            </a:r>
            <a:r>
              <a:rPr lang="it-IT" sz="2800" b="1" dirty="0" err="1"/>
              <a:t>Radiotherapy</a:t>
            </a:r>
            <a:r>
              <a:rPr lang="it-IT" sz="2800" b="1" dirty="0"/>
              <a:t>??</a:t>
            </a:r>
          </a:p>
        </p:txBody>
      </p:sp>
    </p:spTree>
    <p:extLst>
      <p:ext uri="{BB962C8B-B14F-4D97-AF65-F5344CB8AC3E}">
        <p14:creationId xmlns:p14="http://schemas.microsoft.com/office/powerpoint/2010/main" val="36532557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FFD8F425-3927-8E13-A372-4DD49F6FA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83" y="926673"/>
            <a:ext cx="4658006" cy="2077784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F8757719-9EAD-E5F9-121E-B0B323FADC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2141" y="2873098"/>
            <a:ext cx="3647768" cy="3058229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BA1F0E0-B3FD-A199-D7C5-496C5338762F}"/>
              </a:ext>
            </a:extLst>
          </p:cNvPr>
          <p:cNvSpPr txBox="1"/>
          <p:nvPr/>
        </p:nvSpPr>
        <p:spPr>
          <a:xfrm>
            <a:off x="442451" y="5931327"/>
            <a:ext cx="49947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NO significant difference </a:t>
            </a:r>
            <a:r>
              <a:rPr lang="en-US" dirty="0"/>
              <a:t>in the percentage of OB patients between </a:t>
            </a:r>
            <a:r>
              <a:rPr lang="en-US" dirty="0" err="1"/>
              <a:t>resectable</a:t>
            </a:r>
            <a:r>
              <a:rPr lang="en-US" dirty="0"/>
              <a:t> cases and unresectable cases (20.3% vs 22.1%, P = 0.541).</a:t>
            </a:r>
            <a:endParaRPr lang="it-IT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E0BBFE81-678F-C9BD-DB6B-130E252BB61C}"/>
              </a:ext>
            </a:extLst>
          </p:cNvPr>
          <p:cNvSpPr txBox="1"/>
          <p:nvPr/>
        </p:nvSpPr>
        <p:spPr>
          <a:xfrm>
            <a:off x="5653549" y="1278643"/>
            <a:ext cx="588207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695 (74.0%) were hospitalized for potential radical gastrectomy. Of these</a:t>
            </a:r>
            <a:r>
              <a:rPr lang="en-US" dirty="0">
                <a:sym typeface="Wingdings" panose="05000000000000000000" pitchFamily="2" charset="2"/>
              </a:rPr>
              <a:t>:  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ym typeface="Wingdings" panose="05000000000000000000" pitchFamily="2" charset="2"/>
              </a:rPr>
              <a:t>132 bleeding pts: </a:t>
            </a:r>
            <a:r>
              <a:rPr lang="en-US" dirty="0">
                <a:sym typeface="Wingdings" panose="05000000000000000000" pitchFamily="2" charset="2"/>
              </a:rPr>
              <a:t>128 achieved hemostasis + elective surgery and 4 failed hemostasis emergency surgery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ym typeface="Wingdings" panose="05000000000000000000" pitchFamily="2" charset="2"/>
              </a:rPr>
              <a:t>521 pts without bleeding</a:t>
            </a:r>
            <a:endParaRPr lang="en-US" b="1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944B36D9-7DFD-57B2-1E2B-083BC5169808}"/>
              </a:ext>
            </a:extLst>
          </p:cNvPr>
          <p:cNvSpPr txBox="1"/>
          <p:nvPr/>
        </p:nvSpPr>
        <p:spPr>
          <a:xfrm>
            <a:off x="5653549" y="5863788"/>
            <a:ext cx="63642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NO significant difference in 3-year OS rate </a:t>
            </a:r>
            <a:r>
              <a:rPr lang="en-US" dirty="0"/>
              <a:t>(68.2% vs 61.2%, P = 0.143) or clinicopathological characteristics (P &gt; 0.05) between these patients with and without OB</a:t>
            </a:r>
            <a:endParaRPr lang="it-IT" dirty="0"/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25521EC6-47AF-27AA-328A-C7C5695FBC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451" y="3144412"/>
            <a:ext cx="4441893" cy="2646960"/>
          </a:xfrm>
          <a:prstGeom prst="rect">
            <a:avLst/>
          </a:prstGeom>
        </p:spPr>
      </p:pic>
      <p:pic>
        <p:nvPicPr>
          <p:cNvPr id="20" name="Picture 8" descr="surgery flat minimalist modern logo 44849994 Vector Art at Vecteezy">
            <a:extLst>
              <a:ext uri="{FF2B5EF4-FFF2-40B4-BE49-F238E27FC236}">
                <a16:creationId xmlns:a16="http://schemas.microsoft.com/office/drawing/2014/main" id="{C558DDC9-13BC-C800-AC36-8122DC5DD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9388" y1="15816" x2="43980" y2="19184"/>
                        <a14:foregroundMark x1="36633" y1="21939" x2="37959" y2="197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5078" y="-151145"/>
            <a:ext cx="2365912" cy="236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A8B9ABC1-C6BC-CB54-BAD1-273FAFE7DDB7}"/>
              </a:ext>
            </a:extLst>
          </p:cNvPr>
          <p:cNvSpPr txBox="1"/>
          <p:nvPr/>
        </p:nvSpPr>
        <p:spPr>
          <a:xfrm>
            <a:off x="3766997" y="320836"/>
            <a:ext cx="4658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…</a:t>
            </a:r>
            <a:r>
              <a:rPr lang="it-IT" sz="2400" b="1" dirty="0" err="1"/>
              <a:t>should</a:t>
            </a:r>
            <a:r>
              <a:rPr lang="it-IT" sz="2400" b="1" dirty="0"/>
              <a:t> </a:t>
            </a:r>
            <a:r>
              <a:rPr lang="it-IT" sz="2400" b="1" dirty="0" err="1"/>
              <a:t>we</a:t>
            </a:r>
            <a:r>
              <a:rPr lang="it-IT" sz="2400" b="1" dirty="0"/>
              <a:t> talk </a:t>
            </a:r>
            <a:r>
              <a:rPr lang="it-IT" sz="2400" b="1" dirty="0" err="1"/>
              <a:t>about</a:t>
            </a:r>
            <a:r>
              <a:rPr lang="it-IT" sz="2400" b="1" dirty="0"/>
              <a:t> surgery?</a:t>
            </a:r>
          </a:p>
        </p:txBody>
      </p:sp>
    </p:spTree>
    <p:extLst>
      <p:ext uri="{BB962C8B-B14F-4D97-AF65-F5344CB8AC3E}">
        <p14:creationId xmlns:p14="http://schemas.microsoft.com/office/powerpoint/2010/main" val="30535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7B191BD0-F3D1-5108-5D26-7A7654470F95}"/>
              </a:ext>
            </a:extLst>
          </p:cNvPr>
          <p:cNvSpPr txBox="1"/>
          <p:nvPr/>
        </p:nvSpPr>
        <p:spPr>
          <a:xfrm>
            <a:off x="392493" y="3923883"/>
            <a:ext cx="60960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Subgroup analysis </a:t>
            </a:r>
            <a:r>
              <a:rPr lang="en-US" u="sng" dirty="0"/>
              <a:t>based on tumor location </a:t>
            </a:r>
            <a:r>
              <a:rPr lang="en-US" dirty="0"/>
              <a:t>showed that the </a:t>
            </a:r>
            <a:r>
              <a:rPr lang="en-US" b="1" dirty="0"/>
              <a:t>3-year OS rate of upper gastric cancer was significantly higher in patients with OB (84.6%) than in those without OB </a:t>
            </a:r>
            <a:r>
              <a:rPr lang="en-US" dirty="0"/>
              <a:t>(48.1%, P &lt; 0.01) and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AJCC stages Ⅰ-Ⅱ (56.4% vs 35.1%, P = 0.017) and T1-T2 category tumors (30.8% vs 13%, P = 0.010) were </a:t>
            </a:r>
            <a:r>
              <a:rPr lang="en-US" b="1" dirty="0"/>
              <a:t>more frequent in patients with OB</a:t>
            </a:r>
            <a:r>
              <a:rPr lang="en-US" dirty="0"/>
              <a:t> than in those without OB</a:t>
            </a: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0229380-6323-0763-988A-FB1880571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5568" y="3502820"/>
            <a:ext cx="4373775" cy="327538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494FE81B-902A-7C99-98F9-CEE0964033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08" y="569955"/>
            <a:ext cx="5621442" cy="2507542"/>
          </a:xfrm>
          <a:prstGeom prst="rect">
            <a:avLst/>
          </a:prstGeom>
        </p:spPr>
      </p:pic>
      <p:grpSp>
        <p:nvGrpSpPr>
          <p:cNvPr id="9" name="Gruppo 8">
            <a:extLst>
              <a:ext uri="{FF2B5EF4-FFF2-40B4-BE49-F238E27FC236}">
                <a16:creationId xmlns:a16="http://schemas.microsoft.com/office/drawing/2014/main" id="{23E63445-FAF2-9811-90C1-80295418B327}"/>
              </a:ext>
            </a:extLst>
          </p:cNvPr>
          <p:cNvGrpSpPr/>
          <p:nvPr/>
        </p:nvGrpSpPr>
        <p:grpSpPr>
          <a:xfrm>
            <a:off x="6552386" y="569955"/>
            <a:ext cx="4826957" cy="2763601"/>
            <a:chOff x="5781700" y="323728"/>
            <a:chExt cx="5597643" cy="3142182"/>
          </a:xfrm>
        </p:grpSpPr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BD6C1238-9604-7A1A-4DB8-7FD4155A78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38563" y="429703"/>
              <a:ext cx="3940780" cy="2999297"/>
            </a:xfrm>
            <a:prstGeom prst="rect">
              <a:avLst/>
            </a:prstGeom>
          </p:spPr>
        </p:pic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3BA0C26C-6434-4AA2-A8E7-2F36D3317C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r="78483"/>
            <a:stretch>
              <a:fillRect/>
            </a:stretch>
          </p:blipFill>
          <p:spPr>
            <a:xfrm>
              <a:off x="5781700" y="323728"/>
              <a:ext cx="1656863" cy="3142182"/>
            </a:xfrm>
            <a:prstGeom prst="rect">
              <a:avLst/>
            </a:prstGeom>
          </p:spPr>
        </p:pic>
      </p:grp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4C012736-36C7-2036-BD6F-D54A95A4F29C}"/>
              </a:ext>
            </a:extLst>
          </p:cNvPr>
          <p:cNvGrpSpPr/>
          <p:nvPr/>
        </p:nvGrpSpPr>
        <p:grpSpPr>
          <a:xfrm>
            <a:off x="10649040" y="3429000"/>
            <a:ext cx="1460606" cy="1460606"/>
            <a:chOff x="5544962" y="1616891"/>
            <a:chExt cx="1460606" cy="1460606"/>
          </a:xfrm>
        </p:grpSpPr>
        <p:pic>
          <p:nvPicPr>
            <p:cNvPr id="4098" name="Picture 2" descr="Lo stomaco umano per colorare | Vettore Premium">
              <a:extLst>
                <a:ext uri="{FF2B5EF4-FFF2-40B4-BE49-F238E27FC236}">
                  <a16:creationId xmlns:a16="http://schemas.microsoft.com/office/drawing/2014/main" id="{04E66DBF-B87E-B06C-5429-51D2D5C901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744" b="89776" l="6230" r="93131">
                          <a14:foregroundMark x1="9744" y1="55911" x2="7508" y2="73962"/>
                          <a14:foregroundMark x1="7508" y1="73962" x2="16933" y2="69169"/>
                          <a14:foregroundMark x1="16933" y1="69169" x2="36741" y2="81470"/>
                          <a14:foregroundMark x1="36741" y1="81470" x2="61502" y2="86102"/>
                          <a14:foregroundMark x1="61502" y1="86102" x2="71885" y2="85144"/>
                          <a14:foregroundMark x1="71885" y1="85144" x2="91214" y2="53195"/>
                          <a14:foregroundMark x1="91214" y1="53195" x2="93131" y2="40575"/>
                          <a14:foregroundMark x1="93131" y1="40575" x2="90256" y2="29073"/>
                          <a14:foregroundMark x1="90256" y1="29073" x2="28594" y2="71246"/>
                          <a14:foregroundMark x1="28594" y1="71246" x2="23003" y2="73163"/>
                          <a14:foregroundMark x1="24441" y1="60224" x2="49042" y2="68530"/>
                          <a14:foregroundMark x1="49042" y1="68530" x2="78115" y2="49840"/>
                          <a14:foregroundMark x1="78115" y1="49840" x2="71086" y2="29712"/>
                          <a14:foregroundMark x1="71086" y1="29712" x2="60543" y2="30831"/>
                          <a14:foregroundMark x1="60543" y1="30831" x2="50958" y2="22524"/>
                          <a14:foregroundMark x1="50958" y1="22524" x2="50958" y2="19169"/>
                          <a14:foregroundMark x1="85623" y1="48562" x2="43291" y2="79073"/>
                          <a14:foregroundMark x1="43291" y1="79073" x2="41534" y2="79553"/>
                          <a14:foregroundMark x1="6869" y1="61981" x2="6230" y2="774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4962" y="1616891"/>
              <a:ext cx="1460606" cy="1460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Ovale 9">
              <a:extLst>
                <a:ext uri="{FF2B5EF4-FFF2-40B4-BE49-F238E27FC236}">
                  <a16:creationId xmlns:a16="http://schemas.microsoft.com/office/drawing/2014/main" id="{76AC7D62-BFF4-8DD6-D40C-1736612A55DA}"/>
                </a:ext>
              </a:extLst>
            </p:cNvPr>
            <p:cNvSpPr/>
            <p:nvPr/>
          </p:nvSpPr>
          <p:spPr>
            <a:xfrm>
              <a:off x="6275265" y="1860339"/>
              <a:ext cx="698989" cy="570271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9330761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1F3B42F-1DB1-DD30-2ECB-EA1B96A76B06}"/>
              </a:ext>
            </a:extLst>
          </p:cNvPr>
          <p:cNvSpPr txBox="1"/>
          <p:nvPr/>
        </p:nvSpPr>
        <p:spPr>
          <a:xfrm>
            <a:off x="2113935" y="577734"/>
            <a:ext cx="7964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</a:t>
            </a:r>
            <a:r>
              <a:rPr lang="it-IT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it-IT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should</a:t>
            </a:r>
            <a:r>
              <a:rPr lang="it-IT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lang="it-IT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think </a:t>
            </a:r>
            <a:r>
              <a:rPr lang="it-IT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about</a:t>
            </a:r>
            <a:r>
              <a:rPr lang="it-IT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surgery?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123918F-9457-CC49-9D5F-1F913719125D}"/>
              </a:ext>
            </a:extLst>
          </p:cNvPr>
          <p:cNvSpPr txBox="1"/>
          <p:nvPr/>
        </p:nvSpPr>
        <p:spPr>
          <a:xfrm>
            <a:off x="2185219" y="2485490"/>
            <a:ext cx="7892844" cy="3970318"/>
          </a:xfrm>
          <a:prstGeom prst="rect">
            <a:avLst/>
          </a:prstGeom>
          <a:noFill/>
          <a:ln w="28575">
            <a:solidFill>
              <a:srgbClr val="0163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case of </a:t>
            </a:r>
            <a:r>
              <a:rPr lang="it-IT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resectable</a:t>
            </a:r>
            <a:r>
              <a:rPr lang="it-IT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GC, after control of </a:t>
            </a:r>
            <a:r>
              <a:rPr lang="it-IT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bleeding</a:t>
            </a:r>
            <a:r>
              <a:rPr lang="it-IT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endParaRPr lang="it-IT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it-IT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it-IT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Multidisciplinary</a:t>
            </a:r>
            <a:r>
              <a:rPr lang="it-IT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discussion</a:t>
            </a:r>
            <a:endParaRPr lang="it-IT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it-IT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it-IT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it-IT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Upfront</a:t>
            </a:r>
            <a:r>
              <a:rPr lang="it-IT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surgery with </a:t>
            </a:r>
            <a:r>
              <a:rPr lang="it-IT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adequate</a:t>
            </a:r>
            <a:r>
              <a:rPr lang="it-IT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lymphadenectomy</a:t>
            </a:r>
            <a:r>
              <a:rPr lang="it-IT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curative </a:t>
            </a:r>
            <a:r>
              <a:rPr lang="it-IT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intent</a:t>
            </a:r>
            <a:r>
              <a:rPr lang="it-IT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or </a:t>
            </a:r>
            <a:r>
              <a:rPr lang="it-IT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neoadjuvant</a:t>
            </a:r>
            <a:r>
              <a:rPr lang="it-IT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chemotherapy</a:t>
            </a:r>
            <a:r>
              <a:rPr lang="it-IT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based</a:t>
            </a:r>
            <a:r>
              <a:rPr lang="it-IT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on </a:t>
            </a:r>
            <a:r>
              <a:rPr lang="it-IT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tumor</a:t>
            </a:r>
            <a:r>
              <a:rPr lang="it-IT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stage</a:t>
            </a:r>
          </a:p>
        </p:txBody>
      </p:sp>
      <p:sp>
        <p:nvSpPr>
          <p:cNvPr id="13" name="Freccia in giù 12">
            <a:extLst>
              <a:ext uri="{FF2B5EF4-FFF2-40B4-BE49-F238E27FC236}">
                <a16:creationId xmlns:a16="http://schemas.microsoft.com/office/drawing/2014/main" id="{BAF86A18-190F-0C3C-A2E2-9A28208BAD5B}"/>
              </a:ext>
            </a:extLst>
          </p:cNvPr>
          <p:cNvSpPr/>
          <p:nvPr/>
        </p:nvSpPr>
        <p:spPr>
          <a:xfrm>
            <a:off x="5973095" y="4470649"/>
            <a:ext cx="245807" cy="41701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Freccia in giù 13">
            <a:extLst>
              <a:ext uri="{FF2B5EF4-FFF2-40B4-BE49-F238E27FC236}">
                <a16:creationId xmlns:a16="http://schemas.microsoft.com/office/drawing/2014/main" id="{9E3FE93B-3EFE-3F3F-E988-9D06E5A85CC6}"/>
              </a:ext>
            </a:extLst>
          </p:cNvPr>
          <p:cNvSpPr/>
          <p:nvPr/>
        </p:nvSpPr>
        <p:spPr>
          <a:xfrm>
            <a:off x="5973096" y="3220494"/>
            <a:ext cx="245807" cy="41701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Picture 8" descr="surgery flat minimalist modern logo 44849994 Vector Art at Vecteezy">
            <a:extLst>
              <a:ext uri="{FF2B5EF4-FFF2-40B4-BE49-F238E27FC236}">
                <a16:creationId xmlns:a16="http://schemas.microsoft.com/office/drawing/2014/main" id="{D1C9709E-76EA-0C76-62AD-8A44C0742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9388" y1="15816" x2="43980" y2="19184"/>
                        <a14:foregroundMark x1="36633" y1="21939" x2="37959" y2="197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5078" y="-151145"/>
            <a:ext cx="2365912" cy="236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1501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BF9CE5AD-EB21-952B-237A-ECB7090C2AD9}"/>
              </a:ext>
            </a:extLst>
          </p:cNvPr>
          <p:cNvSpPr txBox="1">
            <a:spLocks/>
          </p:cNvSpPr>
          <p:nvPr/>
        </p:nvSpPr>
        <p:spPr>
          <a:xfrm>
            <a:off x="838200" y="41920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dirty="0"/>
              <a:t>BLEEDING GASTRIC CANCER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A009895-2E25-8F9E-57B3-7CA07A9F6098}"/>
              </a:ext>
            </a:extLst>
          </p:cNvPr>
          <p:cNvSpPr txBox="1"/>
          <p:nvPr/>
        </p:nvSpPr>
        <p:spPr>
          <a:xfrm>
            <a:off x="4046921" y="1652642"/>
            <a:ext cx="4098154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err="1"/>
              <a:t>Patient’s</a:t>
            </a:r>
            <a:r>
              <a:rPr lang="it-IT" dirty="0"/>
              <a:t> </a:t>
            </a:r>
            <a:r>
              <a:rPr lang="it-IT" b="1" dirty="0" err="1"/>
              <a:t>hemodynamic</a:t>
            </a:r>
            <a:r>
              <a:rPr lang="it-IT" b="1" dirty="0"/>
              <a:t> </a:t>
            </a:r>
            <a:r>
              <a:rPr lang="it-IT" b="1" dirty="0" err="1"/>
              <a:t>stabilization</a:t>
            </a:r>
            <a:r>
              <a:rPr lang="it-IT" b="1" dirty="0"/>
              <a:t> </a:t>
            </a:r>
          </a:p>
          <a:p>
            <a:pPr algn="ctr"/>
            <a:r>
              <a:rPr lang="it-IT" dirty="0"/>
              <a:t>(</a:t>
            </a:r>
            <a:r>
              <a:rPr lang="it-IT" dirty="0" err="1"/>
              <a:t>fluid</a:t>
            </a:r>
            <a:r>
              <a:rPr lang="it-IT" dirty="0"/>
              <a:t>, </a:t>
            </a:r>
            <a:r>
              <a:rPr lang="it-IT" dirty="0" err="1"/>
              <a:t>trasfusion</a:t>
            </a:r>
            <a:r>
              <a:rPr lang="it-IT" dirty="0"/>
              <a:t>, </a:t>
            </a:r>
            <a:r>
              <a:rPr lang="it-IT" dirty="0" err="1"/>
              <a:t>eventually</a:t>
            </a:r>
            <a:r>
              <a:rPr lang="it-IT" dirty="0"/>
              <a:t> amine support…)</a:t>
            </a:r>
          </a:p>
        </p:txBody>
      </p:sp>
      <p:sp>
        <p:nvSpPr>
          <p:cNvPr id="9" name="Freccia in giù 8">
            <a:extLst>
              <a:ext uri="{FF2B5EF4-FFF2-40B4-BE49-F238E27FC236}">
                <a16:creationId xmlns:a16="http://schemas.microsoft.com/office/drawing/2014/main" id="{BE4D3D0C-1406-8809-0E34-3E48080714DA}"/>
              </a:ext>
            </a:extLst>
          </p:cNvPr>
          <p:cNvSpPr/>
          <p:nvPr/>
        </p:nvSpPr>
        <p:spPr>
          <a:xfrm>
            <a:off x="5953431" y="2813330"/>
            <a:ext cx="285135" cy="50144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in giù 9">
            <a:extLst>
              <a:ext uri="{FF2B5EF4-FFF2-40B4-BE49-F238E27FC236}">
                <a16:creationId xmlns:a16="http://schemas.microsoft.com/office/drawing/2014/main" id="{6AE4ED85-06B9-9902-1B78-78D155546CF0}"/>
              </a:ext>
            </a:extLst>
          </p:cNvPr>
          <p:cNvSpPr/>
          <p:nvPr/>
        </p:nvSpPr>
        <p:spPr>
          <a:xfrm rot="16200000">
            <a:off x="7923284" y="3680976"/>
            <a:ext cx="285135" cy="50144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in giù 10">
            <a:extLst>
              <a:ext uri="{FF2B5EF4-FFF2-40B4-BE49-F238E27FC236}">
                <a16:creationId xmlns:a16="http://schemas.microsoft.com/office/drawing/2014/main" id="{80A6AFD6-4D66-2139-20F3-A2A00D2EED38}"/>
              </a:ext>
            </a:extLst>
          </p:cNvPr>
          <p:cNvSpPr/>
          <p:nvPr/>
        </p:nvSpPr>
        <p:spPr>
          <a:xfrm>
            <a:off x="6144403" y="4823735"/>
            <a:ext cx="285135" cy="50144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22F8C57-13AD-D581-7DCE-A4EA46CD8D4B}"/>
              </a:ext>
            </a:extLst>
          </p:cNvPr>
          <p:cNvSpPr txBox="1"/>
          <p:nvPr/>
        </p:nvSpPr>
        <p:spPr>
          <a:xfrm>
            <a:off x="169795" y="3348251"/>
            <a:ext cx="3554364" cy="1231106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Think about </a:t>
            </a:r>
            <a:r>
              <a:rPr lang="en-US" b="1" dirty="0"/>
              <a:t>emergency (palliative) surgery </a:t>
            </a:r>
            <a:r>
              <a:rPr lang="en-US" dirty="0"/>
              <a:t>only in </a:t>
            </a:r>
            <a:r>
              <a:rPr lang="en-US" sz="2000" b="1" dirty="0">
                <a:solidFill>
                  <a:srgbClr val="FF0000"/>
                </a:solidFill>
              </a:rPr>
              <a:t>rare </a:t>
            </a:r>
            <a:r>
              <a:rPr lang="en-US" dirty="0"/>
              <a:t>cases of unsuccessful hemostasis</a:t>
            </a:r>
          </a:p>
        </p:txBody>
      </p:sp>
      <p:sp>
        <p:nvSpPr>
          <p:cNvPr id="14" name="Parentesi graffa aperta 13">
            <a:extLst>
              <a:ext uri="{FF2B5EF4-FFF2-40B4-BE49-F238E27FC236}">
                <a16:creationId xmlns:a16="http://schemas.microsoft.com/office/drawing/2014/main" id="{F55103F6-5EAD-F933-9413-8304833D3069}"/>
              </a:ext>
            </a:extLst>
          </p:cNvPr>
          <p:cNvSpPr/>
          <p:nvPr/>
        </p:nvSpPr>
        <p:spPr>
          <a:xfrm>
            <a:off x="3956351" y="3067763"/>
            <a:ext cx="353961" cy="1769807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30F2E7AD-7383-D0F3-8188-238C77F73E44}"/>
              </a:ext>
            </a:extLst>
          </p:cNvPr>
          <p:cNvGrpSpPr/>
          <p:nvPr/>
        </p:nvGrpSpPr>
        <p:grpSpPr>
          <a:xfrm>
            <a:off x="4218420" y="5103627"/>
            <a:ext cx="5085028" cy="1627818"/>
            <a:chOff x="4218420" y="5103627"/>
            <a:chExt cx="5085028" cy="1627818"/>
          </a:xfrm>
        </p:grpSpPr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C4A6049E-A911-C7FE-0D64-05C843CFC967}"/>
                </a:ext>
              </a:extLst>
            </p:cNvPr>
            <p:cNvSpPr txBox="1"/>
            <p:nvPr/>
          </p:nvSpPr>
          <p:spPr>
            <a:xfrm>
              <a:off x="4218420" y="5531116"/>
              <a:ext cx="4098154" cy="120032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Hemodynamic stability and treatment of bleeding: </a:t>
              </a:r>
            </a:p>
            <a:p>
              <a:pPr algn="ctr"/>
              <a:r>
                <a:rPr lang="en-US" b="1" dirty="0"/>
                <a:t>neoadjuvant chemotherapy </a:t>
              </a:r>
              <a:r>
                <a:rPr lang="en-US" dirty="0"/>
                <a:t>or </a:t>
              </a:r>
              <a:r>
                <a:rPr lang="en-US" b="1" dirty="0"/>
                <a:t>upfront</a:t>
              </a:r>
              <a:r>
                <a:rPr lang="en-US" dirty="0"/>
                <a:t> </a:t>
              </a:r>
              <a:r>
                <a:rPr lang="en-US" b="1" dirty="0"/>
                <a:t>surgery </a:t>
              </a:r>
              <a:r>
                <a:rPr lang="en-US" dirty="0"/>
                <a:t>according to </a:t>
              </a:r>
              <a:r>
                <a:rPr lang="en-US" dirty="0" err="1"/>
                <a:t>tumour</a:t>
              </a:r>
              <a:r>
                <a:rPr lang="en-US" dirty="0"/>
                <a:t> stage</a:t>
              </a:r>
            </a:p>
          </p:txBody>
        </p:sp>
        <p:pic>
          <p:nvPicPr>
            <p:cNvPr id="16" name="Picture 8" descr="surgery flat minimalist modern logo 44849994 Vector Art at Vecteezy">
              <a:extLst>
                <a:ext uri="{FF2B5EF4-FFF2-40B4-BE49-F238E27FC236}">
                  <a16:creationId xmlns:a16="http://schemas.microsoft.com/office/drawing/2014/main" id="{4A0D08DA-36C5-AD39-BFD7-F84CF26D6C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39388" y1="15816" x2="43980" y2="19184"/>
                          <a14:foregroundMark x1="36633" y1="21939" x2="37959" y2="197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4084" y="5103627"/>
              <a:ext cx="1509364" cy="15093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62466392-005D-8D2D-8D90-047AA15E1A25}"/>
              </a:ext>
            </a:extLst>
          </p:cNvPr>
          <p:cNvGrpSpPr/>
          <p:nvPr/>
        </p:nvGrpSpPr>
        <p:grpSpPr>
          <a:xfrm>
            <a:off x="0" y="5531116"/>
            <a:ext cx="3793177" cy="1274548"/>
            <a:chOff x="0" y="5531116"/>
            <a:chExt cx="3793177" cy="1274548"/>
          </a:xfrm>
        </p:grpSpPr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1EB49FD2-1FF4-B9C9-0C3E-55E56BFCE781}"/>
                </a:ext>
              </a:extLst>
            </p:cNvPr>
            <p:cNvSpPr txBox="1"/>
            <p:nvPr/>
          </p:nvSpPr>
          <p:spPr>
            <a:xfrm>
              <a:off x="238813" y="5531116"/>
              <a:ext cx="3554364" cy="92333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Palliative short-course </a:t>
              </a:r>
              <a:r>
                <a:rPr lang="en-US" b="1" dirty="0"/>
                <a:t>radiotherapy</a:t>
              </a:r>
              <a:r>
                <a:rPr lang="en-US" dirty="0"/>
                <a:t> in case of unresectable/metastatic GC</a:t>
              </a:r>
            </a:p>
          </p:txBody>
        </p:sp>
        <p:pic>
          <p:nvPicPr>
            <p:cNvPr id="18" name="Picture 6" descr="Radiotherapy Special Lineal color icon | Freepik">
              <a:extLst>
                <a:ext uri="{FF2B5EF4-FFF2-40B4-BE49-F238E27FC236}">
                  <a16:creationId xmlns:a16="http://schemas.microsoft.com/office/drawing/2014/main" id="{856DC608-FE61-967A-918C-1918109C35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152066"/>
              <a:ext cx="653598" cy="653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uppo 20">
            <a:extLst>
              <a:ext uri="{FF2B5EF4-FFF2-40B4-BE49-F238E27FC236}">
                <a16:creationId xmlns:a16="http://schemas.microsoft.com/office/drawing/2014/main" id="{7C3941D1-408A-60A2-A758-402B524C9F05}"/>
              </a:ext>
            </a:extLst>
          </p:cNvPr>
          <p:cNvGrpSpPr/>
          <p:nvPr/>
        </p:nvGrpSpPr>
        <p:grpSpPr>
          <a:xfrm>
            <a:off x="4609059" y="2866765"/>
            <a:ext cx="3426228" cy="1514147"/>
            <a:chOff x="4609059" y="2866765"/>
            <a:chExt cx="3426228" cy="1514147"/>
          </a:xfrm>
        </p:grpSpPr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F3A87692-0A78-F176-0635-AB37008F955B}"/>
                </a:ext>
              </a:extLst>
            </p:cNvPr>
            <p:cNvSpPr txBox="1"/>
            <p:nvPr/>
          </p:nvSpPr>
          <p:spPr>
            <a:xfrm>
              <a:off x="4609059" y="3457582"/>
              <a:ext cx="2973878" cy="92333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 err="1"/>
                <a:t>Endoscopic</a:t>
              </a:r>
              <a:r>
                <a:rPr lang="it-IT" b="1" dirty="0"/>
                <a:t> </a:t>
              </a:r>
              <a:r>
                <a:rPr lang="it-IT" b="1" dirty="0" err="1"/>
                <a:t>evaluation</a:t>
              </a:r>
              <a:r>
                <a:rPr lang="it-IT" dirty="0"/>
                <a:t>: </a:t>
              </a:r>
              <a:r>
                <a:rPr lang="it-IT" dirty="0" err="1"/>
                <a:t>assess</a:t>
              </a:r>
              <a:r>
                <a:rPr lang="it-IT" dirty="0"/>
                <a:t> the risk and </a:t>
              </a:r>
              <a:r>
                <a:rPr lang="it-IT" dirty="0" err="1"/>
                <a:t>treat</a:t>
              </a:r>
              <a:r>
                <a:rPr lang="it-IT" dirty="0"/>
                <a:t> the </a:t>
              </a:r>
              <a:r>
                <a:rPr lang="it-IT" dirty="0" err="1"/>
                <a:t>bleeding</a:t>
              </a:r>
              <a:endParaRPr lang="it-IT" dirty="0"/>
            </a:p>
          </p:txBody>
        </p:sp>
        <p:pic>
          <p:nvPicPr>
            <p:cNvPr id="20" name="Picture 2" descr="Endoscope stomach immagini e fotografie stock ad alta risoluzione - Alamy">
              <a:extLst>
                <a:ext uri="{FF2B5EF4-FFF2-40B4-BE49-F238E27FC236}">
                  <a16:creationId xmlns:a16="http://schemas.microsoft.com/office/drawing/2014/main" id="{F2F0662D-8582-E35C-6A5E-4FA86475339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788" b="37333" l="30692" r="48538">
                          <a14:foregroundMark x1="38846" y1="9455" x2="43615" y2="20485"/>
                          <a14:foregroundMark x1="43615" y1="20485" x2="39923" y2="29455"/>
                          <a14:foregroundMark x1="39923" y1="29455" x2="32846" y2="29939"/>
                          <a14:foregroundMark x1="32846" y1="29939" x2="33692" y2="35636"/>
                          <a14:foregroundMark x1="33846" y1="31273" x2="40385" y2="38182"/>
                          <a14:foregroundMark x1="40385" y1="38182" x2="48692" y2="25455"/>
                          <a14:foregroundMark x1="48692" y1="25455" x2="48462" y2="20848"/>
                          <a14:foregroundMark x1="40000" y1="19152" x2="45462" y2="19758"/>
                          <a14:foregroundMark x1="32154" y1="35636" x2="34385" y2="28606"/>
                          <a14:foregroundMark x1="31615" y1="33455" x2="34154" y2="28364"/>
                          <a14:foregroundMark x1="35000" y1="26545" x2="31308" y2="32727"/>
                          <a14:foregroundMark x1="30923" y1="33818" x2="37077" y2="27879"/>
                          <a14:foregroundMark x1="37077" y1="27879" x2="37308" y2="27879"/>
                          <a14:foregroundMark x1="33692" y1="37333" x2="33308" y2="3648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07" t="3584" r="49993" b="61975"/>
            <a:stretch>
              <a:fillRect/>
            </a:stretch>
          </p:blipFill>
          <p:spPr bwMode="auto">
            <a:xfrm>
              <a:off x="7240520" y="2866765"/>
              <a:ext cx="794767" cy="819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Gruppo 22">
            <a:extLst>
              <a:ext uri="{FF2B5EF4-FFF2-40B4-BE49-F238E27FC236}">
                <a16:creationId xmlns:a16="http://schemas.microsoft.com/office/drawing/2014/main" id="{CF06AD64-85D9-0056-85C2-BBE5A7C840DC}"/>
              </a:ext>
            </a:extLst>
          </p:cNvPr>
          <p:cNvGrpSpPr/>
          <p:nvPr/>
        </p:nvGrpSpPr>
        <p:grpSpPr>
          <a:xfrm>
            <a:off x="8548766" y="3486751"/>
            <a:ext cx="2973879" cy="1636867"/>
            <a:chOff x="8548766" y="3486751"/>
            <a:chExt cx="2973879" cy="1636867"/>
          </a:xfrm>
        </p:grpSpPr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AA269C60-CDC2-3E74-6C0B-FE2FCB6951B8}"/>
                </a:ext>
              </a:extLst>
            </p:cNvPr>
            <p:cNvSpPr txBox="1"/>
            <p:nvPr/>
          </p:nvSpPr>
          <p:spPr>
            <a:xfrm>
              <a:off x="8548766" y="3486751"/>
              <a:ext cx="2973879" cy="92333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In case of failure of endoscopic therapy or rebleeding </a:t>
              </a:r>
              <a:r>
                <a:rPr lang="en-US" dirty="0">
                  <a:sym typeface="Wingdings" panose="05000000000000000000" pitchFamily="2" charset="2"/>
                </a:rPr>
                <a:t> </a:t>
              </a:r>
              <a:r>
                <a:rPr lang="en-US" b="1" dirty="0">
                  <a:sym typeface="Wingdings" panose="05000000000000000000" pitchFamily="2" charset="2"/>
                </a:rPr>
                <a:t>Embolization</a:t>
              </a:r>
              <a:endParaRPr lang="en-US" b="1" dirty="0"/>
            </a:p>
          </p:txBody>
        </p:sp>
        <p:pic>
          <p:nvPicPr>
            <p:cNvPr id="22" name="Picture 4" descr="7,2 mila immagini, foto stock e illustrazioni esenti da diritti d'autore a  tema Angiografia | Shutterstock">
              <a:extLst>
                <a:ext uri="{FF2B5EF4-FFF2-40B4-BE49-F238E27FC236}">
                  <a16:creationId xmlns:a16="http://schemas.microsoft.com/office/drawing/2014/main" id="{727100C7-E1F5-CEF8-11A8-CDD838CFBC0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96" t="718" r="7311" b="12962"/>
            <a:stretch>
              <a:fillRect/>
            </a:stretch>
          </p:blipFill>
          <p:spPr bwMode="auto">
            <a:xfrm>
              <a:off x="9468449" y="4380912"/>
              <a:ext cx="1199543" cy="7427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0245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5" name="Rectangle 4104">
            <a:extLst>
              <a:ext uri="{FF2B5EF4-FFF2-40B4-BE49-F238E27FC236}">
                <a16:creationId xmlns:a16="http://schemas.microsoft.com/office/drawing/2014/main" id="{2172A0AC-3DCE-4672-BCAF-28FEF91F6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107" name="Rectangle 4106">
            <a:extLst>
              <a:ext uri="{FF2B5EF4-FFF2-40B4-BE49-F238E27FC236}">
                <a16:creationId xmlns:a16="http://schemas.microsoft.com/office/drawing/2014/main" id="{AE6F1C77-EDC9-4C5F-8C1C-62DD46BDA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100" name="Picture 4" descr="Verona Illustrazioni, Vettoriali E Clipart Stock – (1,448 Illustrazioni  Stock)">
            <a:extLst>
              <a:ext uri="{FF2B5EF4-FFF2-40B4-BE49-F238E27FC236}">
                <a16:creationId xmlns:a16="http://schemas.microsoft.com/office/drawing/2014/main" id="{79EEC2CA-A01B-2CB7-CD04-AFE33C1C5D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" t="15527" b="-1"/>
          <a:stretch>
            <a:fillRect/>
          </a:stretch>
        </p:blipFill>
        <p:spPr bwMode="auto">
          <a:xfrm>
            <a:off x="0" y="0"/>
            <a:ext cx="100035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251FBFD3-0E60-439A-F64F-BFD5A6EAD44E}"/>
              </a:ext>
            </a:extLst>
          </p:cNvPr>
          <p:cNvSpPr txBox="1"/>
          <p:nvPr/>
        </p:nvSpPr>
        <p:spPr>
          <a:xfrm>
            <a:off x="1123530" y="2440811"/>
            <a:ext cx="5667738" cy="19763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GRAZIE PER L’ATTENZIONE</a:t>
            </a:r>
          </a:p>
        </p:txBody>
      </p:sp>
      <p:pic>
        <p:nvPicPr>
          <p:cNvPr id="5" name="Picture 2" descr="Università degli Studi di Verona - Wikipedia">
            <a:extLst>
              <a:ext uri="{FF2B5EF4-FFF2-40B4-BE49-F238E27FC236}">
                <a16:creationId xmlns:a16="http://schemas.microsoft.com/office/drawing/2014/main" id="{3492645E-43D6-D74E-83AB-EDFD18D3E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90" b="97617" l="750" r="97750">
                        <a14:foregroundMark x1="25750" y1="10353" x2="10750" y2="20707"/>
                        <a14:foregroundMark x1="10750" y1="20707" x2="4667" y2="50616"/>
                        <a14:foregroundMark x1="4667" y1="50616" x2="25583" y2="85949"/>
                        <a14:foregroundMark x1="25583" y1="85949" x2="65417" y2="93016"/>
                        <a14:foregroundMark x1="65417" y1="93016" x2="87750" y2="77486"/>
                        <a14:foregroundMark x1="87750" y1="77486" x2="88000" y2="52671"/>
                        <a14:foregroundMark x1="88000" y1="52671" x2="78667" y2="24979"/>
                        <a14:foregroundMark x1="78667" y1="24979" x2="46250" y2="12243"/>
                        <a14:foregroundMark x1="46250" y1="12243" x2="28333" y2="13065"/>
                        <a14:foregroundMark x1="30333" y1="7313" x2="45083" y2="2629"/>
                        <a14:foregroundMark x1="45083" y1="2629" x2="74417" y2="7231"/>
                        <a14:foregroundMark x1="74417" y1="7231" x2="89333" y2="24979"/>
                        <a14:foregroundMark x1="89333" y1="24979" x2="92250" y2="51109"/>
                        <a14:foregroundMark x1="92250" y1="51109" x2="85917" y2="74117"/>
                        <a14:foregroundMark x1="85917" y1="74117" x2="70833" y2="94166"/>
                        <a14:foregroundMark x1="70833" y1="94166" x2="51917" y2="97371"/>
                        <a14:foregroundMark x1="51917" y1="97371" x2="27083" y2="91783"/>
                        <a14:foregroundMark x1="27083" y1="91783" x2="9333" y2="76664"/>
                        <a14:foregroundMark x1="9333" y1="76664" x2="4750" y2="56450"/>
                        <a14:foregroundMark x1="4750" y1="56450" x2="10500" y2="26952"/>
                        <a14:foregroundMark x1="10500" y1="26952" x2="29667" y2="5423"/>
                        <a14:foregroundMark x1="29667" y1="5423" x2="38500" y2="1890"/>
                        <a14:foregroundMark x1="38500" y1="1890" x2="38500" y2="1890"/>
                        <a14:foregroundMark x1="4917" y1="28513" x2="2167" y2="39934"/>
                        <a14:foregroundMark x1="2167" y1="39934" x2="5083" y2="66639"/>
                        <a14:foregroundMark x1="5083" y1="66639" x2="16250" y2="82991"/>
                        <a14:foregroundMark x1="16250" y1="82991" x2="43083" y2="98357"/>
                        <a14:foregroundMark x1="43083" y1="98357" x2="58167" y2="99096"/>
                        <a14:foregroundMark x1="58167" y1="99096" x2="78500" y2="90797"/>
                        <a14:foregroundMark x1="78500" y1="90797" x2="94083" y2="75349"/>
                        <a14:foregroundMark x1="94083" y1="75349" x2="97833" y2="66475"/>
                        <a14:foregroundMark x1="97833" y1="66475" x2="93750" y2="25226"/>
                        <a14:foregroundMark x1="70250" y1="95481" x2="33333" y2="94988"/>
                        <a14:foregroundMark x1="33333" y1="94988" x2="13333" y2="83730"/>
                        <a14:foregroundMark x1="13333" y1="83730" x2="5167" y2="65325"/>
                        <a14:foregroundMark x1="5167" y1="65325" x2="5000" y2="29417"/>
                        <a14:foregroundMark x1="5000" y1="29417" x2="5667" y2="26212"/>
                        <a14:foregroundMark x1="1583" y1="37305" x2="833" y2="58012"/>
                        <a14:foregroundMark x1="833" y1="58012" x2="1417" y2="60805"/>
                        <a14:foregroundMark x1="32833" y1="96056" x2="50083" y2="99753"/>
                        <a14:foregroundMark x1="50083" y1="99753" x2="66917" y2="97617"/>
                        <a14:foregroundMark x1="66917" y1="97617" x2="69917" y2="950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0" r="10600" b="-3"/>
          <a:stretch>
            <a:fillRect/>
          </a:stretch>
        </p:blipFill>
        <p:spPr bwMode="auto">
          <a:xfrm>
            <a:off x="622599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186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utomotivazione: la tecnica della bilancia motivazionale - Sviluppo  Personale">
            <a:extLst>
              <a:ext uri="{FF2B5EF4-FFF2-40B4-BE49-F238E27FC236}">
                <a16:creationId xmlns:a16="http://schemas.microsoft.com/office/drawing/2014/main" id="{B4F0E04E-D08E-B495-EAE6-51ABB03B1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027" y="3617463"/>
            <a:ext cx="3102032" cy="310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A0321C3D-9868-55D5-2562-0BD3C89951FF}"/>
              </a:ext>
            </a:extLst>
          </p:cNvPr>
          <p:cNvSpPr txBox="1"/>
          <p:nvPr/>
        </p:nvSpPr>
        <p:spPr>
          <a:xfrm>
            <a:off x="589098" y="1783343"/>
            <a:ext cx="609432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It is a </a:t>
            </a:r>
            <a:r>
              <a:rPr lang="en-US" sz="2000" b="1" dirty="0"/>
              <a:t>rare condition, </a:t>
            </a:r>
            <a:r>
              <a:rPr lang="en-US" sz="2000" dirty="0"/>
              <a:t>accounting for 0.3-3% of gastric cancer cases</a:t>
            </a:r>
          </a:p>
          <a:p>
            <a:pPr algn="ctr"/>
            <a:endParaRPr lang="en-US" sz="2000" dirty="0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5245F578-775D-C934-AC1E-352B1132D9E6}"/>
              </a:ext>
            </a:extLst>
          </p:cNvPr>
          <p:cNvSpPr txBox="1">
            <a:spLocks/>
          </p:cNvSpPr>
          <p:nvPr/>
        </p:nvSpPr>
        <p:spPr>
          <a:xfrm>
            <a:off x="2598174" y="6976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/>
              <a:t>PERFORATED GASTRIC CANCER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2B8B956-DBBC-9BA7-B394-822E559EEFA0}"/>
              </a:ext>
            </a:extLst>
          </p:cNvPr>
          <p:cNvSpPr txBox="1"/>
          <p:nvPr/>
        </p:nvSpPr>
        <p:spPr>
          <a:xfrm>
            <a:off x="7855974" y="6280919"/>
            <a:ext cx="4336026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50" i="1" dirty="0"/>
              <a:t>Emergency presentation of the gastric cancer; prognosis and implications for service planning. World J Emerg Surg. 2012</a:t>
            </a:r>
          </a:p>
          <a:p>
            <a:pPr algn="r"/>
            <a:r>
              <a:rPr lang="it-IT" sz="1050" i="1" dirty="0"/>
              <a:t>Two-stage radical </a:t>
            </a:r>
            <a:r>
              <a:rPr lang="it-IT" sz="1050" i="1" dirty="0" err="1"/>
              <a:t>gastrectomy</a:t>
            </a:r>
            <a:r>
              <a:rPr lang="it-IT" sz="1050" i="1" dirty="0"/>
              <a:t> for </a:t>
            </a:r>
            <a:r>
              <a:rPr lang="it-IT" sz="1050" i="1" dirty="0" err="1"/>
              <a:t>perforated</a:t>
            </a:r>
            <a:r>
              <a:rPr lang="it-IT" sz="1050" i="1" dirty="0"/>
              <a:t> </a:t>
            </a:r>
            <a:r>
              <a:rPr lang="it-IT" sz="1050" i="1" dirty="0" err="1"/>
              <a:t>gastric</a:t>
            </a:r>
            <a:r>
              <a:rPr lang="it-IT" sz="1050" i="1" dirty="0"/>
              <a:t> </a:t>
            </a:r>
            <a:r>
              <a:rPr lang="it-IT" sz="1050" i="1" dirty="0" err="1"/>
              <a:t>cancer</a:t>
            </a:r>
            <a:r>
              <a:rPr lang="it-IT" sz="1050" i="1" dirty="0"/>
              <a:t>. EJSO 2000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5101645-6CFA-F330-5BAF-E0FB28C13EEA}"/>
              </a:ext>
            </a:extLst>
          </p:cNvPr>
          <p:cNvSpPr txBox="1"/>
          <p:nvPr/>
        </p:nvSpPr>
        <p:spPr>
          <a:xfrm>
            <a:off x="5506902" y="2690336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…BUT…gastric cancer is present in </a:t>
            </a:r>
            <a:r>
              <a:rPr lang="en-US" sz="2800" b="1" dirty="0">
                <a:solidFill>
                  <a:srgbClr val="C00000"/>
                </a:solidFill>
              </a:rPr>
              <a:t>10-16%</a:t>
            </a:r>
            <a:r>
              <a:rPr lang="en-US" sz="2000" dirty="0"/>
              <a:t> of patients presenting with gastric perforation</a:t>
            </a:r>
            <a:endParaRPr lang="it-IT" sz="2000" dirty="0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2BB64AE0-EF8A-C884-E13A-22E2A75141EA}"/>
              </a:ext>
            </a:extLst>
          </p:cNvPr>
          <p:cNvSpPr txBox="1"/>
          <p:nvPr/>
        </p:nvSpPr>
        <p:spPr>
          <a:xfrm>
            <a:off x="1066846" y="4435471"/>
            <a:ext cx="368709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Emergency condition of peritonitis</a:t>
            </a:r>
            <a:endParaRPr lang="it-IT" sz="2400" b="1" dirty="0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BEE231AA-2A6A-E381-4669-9F1DF44F3DF6}"/>
              </a:ext>
            </a:extLst>
          </p:cNvPr>
          <p:cNvSpPr txBox="1"/>
          <p:nvPr/>
        </p:nvSpPr>
        <p:spPr>
          <a:xfrm>
            <a:off x="6813754" y="4337482"/>
            <a:ext cx="360843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Oncologic technical aspects of surgery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378558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350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35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350" fill="hold">
                                          <p:stCondLst>
                                            <p:cond delay="10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35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099E0E9D-59BD-A9C5-9EF1-FC7E9A69DFB9}"/>
              </a:ext>
            </a:extLst>
          </p:cNvPr>
          <p:cNvSpPr txBox="1"/>
          <p:nvPr/>
        </p:nvSpPr>
        <p:spPr>
          <a:xfrm>
            <a:off x="5978090" y="2733368"/>
            <a:ext cx="534182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Retrospective analysis of 2564 consecutive cases of gastric cancer operated in 3 Centers belonging to the </a:t>
            </a:r>
            <a:r>
              <a:rPr lang="en-US" b="1" dirty="0"/>
              <a:t>Italian Research Group for Gastric Cancer</a:t>
            </a:r>
            <a:endParaRPr lang="en-US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4BA62BC-89A4-35F4-EB88-EEACE86010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138465"/>
            <a:ext cx="5316344" cy="1594903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3C759418-5FB2-D06A-92F1-213F764BC9B3}"/>
              </a:ext>
            </a:extLst>
          </p:cNvPr>
          <p:cNvSpPr txBox="1"/>
          <p:nvPr/>
        </p:nvSpPr>
        <p:spPr>
          <a:xfrm>
            <a:off x="160324" y="268760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World Journal of Surgical Oncology, 2006</a:t>
            </a:r>
            <a:endParaRPr lang="it-IT" i="1" dirty="0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C3964D6B-2022-BD4B-2A63-B81D51531AB7}"/>
              </a:ext>
            </a:extLst>
          </p:cNvPr>
          <p:cNvSpPr txBox="1">
            <a:spLocks/>
          </p:cNvSpPr>
          <p:nvPr/>
        </p:nvSpPr>
        <p:spPr>
          <a:xfrm>
            <a:off x="2598174" y="6976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/>
              <a:t>PERFORATED GASTRIC CANCER</a:t>
            </a:r>
          </a:p>
        </p:txBody>
      </p:sp>
      <p:pic>
        <p:nvPicPr>
          <p:cNvPr id="7" name="Picture 2" descr="GIRCG - Home">
            <a:extLst>
              <a:ext uri="{FF2B5EF4-FFF2-40B4-BE49-F238E27FC236}">
                <a16:creationId xmlns:a16="http://schemas.microsoft.com/office/drawing/2014/main" id="{72686737-5C42-45F6-7374-3B1969EA0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324" y="1564283"/>
            <a:ext cx="4543425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7E2477FC-C4FB-EFD1-CEF7-8A79A1EA0E68}"/>
              </a:ext>
            </a:extLst>
          </p:cNvPr>
          <p:cNvSpPr txBox="1"/>
          <p:nvPr/>
        </p:nvSpPr>
        <p:spPr>
          <a:xfrm>
            <a:off x="2874027" y="3702460"/>
            <a:ext cx="65581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10 cases of perforation </a:t>
            </a:r>
            <a:r>
              <a:rPr lang="en-US" dirty="0">
                <a:sym typeface="Wingdings" panose="05000000000000000000" pitchFamily="2" charset="2"/>
              </a:rPr>
              <a:t> i</a:t>
            </a:r>
            <a:r>
              <a:rPr lang="en-US" dirty="0"/>
              <a:t>ncidence rate was </a:t>
            </a:r>
            <a:r>
              <a:rPr lang="en-US" b="1" dirty="0"/>
              <a:t>0.39%</a:t>
            </a:r>
            <a:endParaRPr lang="it-IT" b="1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D6E0B20D-86DF-E283-D68B-B58227089ED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957" b="4682"/>
          <a:stretch>
            <a:fillRect/>
          </a:stretch>
        </p:blipFill>
        <p:spPr>
          <a:xfrm>
            <a:off x="3492496" y="4256458"/>
            <a:ext cx="3449895" cy="2488322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F0FCF2C-74C4-D790-CA15-C427C8955E57}"/>
              </a:ext>
            </a:extLst>
          </p:cNvPr>
          <p:cNvSpPr txBox="1"/>
          <p:nvPr/>
        </p:nvSpPr>
        <p:spPr>
          <a:xfrm>
            <a:off x="6814572" y="5494543"/>
            <a:ext cx="17788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(mortality 17%) </a:t>
            </a:r>
          </a:p>
          <a:p>
            <a:r>
              <a:rPr lang="en-US" dirty="0"/>
              <a:t>(mortality 75%)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82175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4B5C1E1-5F71-5630-B77B-BAED9134B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107" y="2135511"/>
            <a:ext cx="5419931" cy="4624115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EAB4C096-6170-1D1C-EB45-964ED76473EB}"/>
              </a:ext>
            </a:extLst>
          </p:cNvPr>
          <p:cNvSpPr txBox="1"/>
          <p:nvPr/>
        </p:nvSpPr>
        <p:spPr>
          <a:xfrm>
            <a:off x="5879690" y="2818954"/>
            <a:ext cx="5990203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u="sng" dirty="0"/>
              <a:t>From the first study in 1935 until the early 1980’s: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the most frequent type of operation performed was the </a:t>
            </a:r>
            <a:r>
              <a:rPr lang="en-US" b="1" dirty="0"/>
              <a:t>simple closure or the omental patch</a:t>
            </a:r>
            <a:r>
              <a:rPr lang="en-US" dirty="0"/>
              <a:t>, sometimes associated with </a:t>
            </a:r>
            <a:r>
              <a:rPr lang="en-US" dirty="0" err="1"/>
              <a:t>gastroenteroanastomosis</a:t>
            </a:r>
            <a:r>
              <a:rPr lang="en-US" dirty="0"/>
              <a:t>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High surgery-related mortality of this type of surgery (also due to the different kind of patients who undergo this type of minimal surgery: frail patients or in advanced unresectable tumors)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r>
              <a:rPr lang="en-US" u="sng" dirty="0"/>
              <a:t>Over the years </a:t>
            </a:r>
            <a:r>
              <a:rPr lang="en-US" dirty="0"/>
              <a:t>the resection rate has been increasing and </a:t>
            </a:r>
            <a:r>
              <a:rPr lang="en-US" b="1" dirty="0"/>
              <a:t>the overall </a:t>
            </a:r>
            <a:r>
              <a:rPr lang="en-US" b="1" dirty="0">
                <a:solidFill>
                  <a:srgbClr val="0163A0"/>
                </a:solidFill>
              </a:rPr>
              <a:t>mortality rate </a:t>
            </a:r>
            <a:r>
              <a:rPr lang="en-US" b="1" dirty="0"/>
              <a:t>has been decreasing. </a:t>
            </a: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1984A91-234A-A83D-5FF3-B68D8CACD9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742"/>
            <a:ext cx="5316344" cy="1594903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C914DDAC-2C2E-C295-BC70-754EDA367086}"/>
              </a:ext>
            </a:extLst>
          </p:cNvPr>
          <p:cNvSpPr txBox="1"/>
          <p:nvPr/>
        </p:nvSpPr>
        <p:spPr>
          <a:xfrm>
            <a:off x="160323" y="1674883"/>
            <a:ext cx="53163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i="1" dirty="0"/>
              <a:t>World Journal of Surgical Oncology, 2006</a:t>
            </a:r>
            <a:endParaRPr lang="it-IT" sz="1600" i="1" dirty="0"/>
          </a:p>
        </p:txBody>
      </p:sp>
      <p:pic>
        <p:nvPicPr>
          <p:cNvPr id="6" name="Picture 2" descr="GIRCG - Home">
            <a:extLst>
              <a:ext uri="{FF2B5EF4-FFF2-40B4-BE49-F238E27FC236}">
                <a16:creationId xmlns:a16="http://schemas.microsoft.com/office/drawing/2014/main" id="{562FDC1E-445A-74B2-A6C6-DF26B3CC7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098" y="122663"/>
            <a:ext cx="3239416" cy="71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062C48B7-DD95-3F12-D4E7-C5B9F7999EE0}"/>
              </a:ext>
            </a:extLst>
          </p:cNvPr>
          <p:cNvSpPr txBox="1"/>
          <p:nvPr/>
        </p:nvSpPr>
        <p:spPr>
          <a:xfrm>
            <a:off x="3352800" y="2192484"/>
            <a:ext cx="1297857" cy="451016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5EAA938-2F13-AAF9-751A-2FE3DF5FB69A}"/>
              </a:ext>
            </a:extLst>
          </p:cNvPr>
          <p:cNvSpPr txBox="1"/>
          <p:nvPr/>
        </p:nvSpPr>
        <p:spPr>
          <a:xfrm>
            <a:off x="4667415" y="2192484"/>
            <a:ext cx="1074623" cy="4510168"/>
          </a:xfrm>
          <a:prstGeom prst="rect">
            <a:avLst/>
          </a:prstGeom>
          <a:noFill/>
          <a:ln w="28575">
            <a:solidFill>
              <a:srgbClr val="0163A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6692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2F2620E-9597-AEE8-484D-FA36C52D538C}"/>
              </a:ext>
            </a:extLst>
          </p:cNvPr>
          <p:cNvSpPr txBox="1">
            <a:spLocks/>
          </p:cNvSpPr>
          <p:nvPr/>
        </p:nvSpPr>
        <p:spPr>
          <a:xfrm>
            <a:off x="2598174" y="6976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/>
              <a:t>PERFORATED GASTRIC CANCER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5C439AB-0D3E-6ECA-7FF1-A42DDB639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8161" y="1429231"/>
            <a:ext cx="8055626" cy="539080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9612DD05-C8AB-CB62-8CA6-ED99A859DD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138465"/>
            <a:ext cx="5316344" cy="1594903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E7F4A2EB-FD9A-8C19-4C21-CEA420A0A270}"/>
              </a:ext>
            </a:extLst>
          </p:cNvPr>
          <p:cNvSpPr txBox="1"/>
          <p:nvPr/>
        </p:nvSpPr>
        <p:spPr>
          <a:xfrm>
            <a:off x="255638" y="3488446"/>
            <a:ext cx="60960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The most important factors to be recalled in the management of a patient with histological diagnosis of perforated gastric carcinoma are: </a:t>
            </a:r>
          </a:p>
          <a:p>
            <a:pPr marL="342900" indent="-342900">
              <a:buAutoNum type="arabicParenR"/>
            </a:pPr>
            <a:r>
              <a:rPr lang="en-US" dirty="0"/>
              <a:t>the presence of preoperative shock</a:t>
            </a:r>
          </a:p>
          <a:p>
            <a:pPr marL="342900" indent="-342900">
              <a:buAutoNum type="arabicParenR"/>
            </a:pPr>
            <a:r>
              <a:rPr lang="en-US" dirty="0"/>
              <a:t>the gravity of peritonitis; </a:t>
            </a:r>
          </a:p>
          <a:p>
            <a:pPr marL="342900" indent="-342900">
              <a:buAutoNum type="arabicParenR"/>
            </a:pPr>
            <a:r>
              <a:rPr lang="en-US" dirty="0"/>
              <a:t>the curability of the neoplasm; </a:t>
            </a:r>
          </a:p>
          <a:p>
            <a:pPr marL="342900" indent="-342900">
              <a:buAutoNum type="arabicParenR"/>
            </a:pPr>
            <a:r>
              <a:rPr lang="en-US" dirty="0"/>
              <a:t>eventual comorbidities of the patient. </a:t>
            </a:r>
            <a:endParaRPr lang="it-IT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C782C16-5C15-C68C-A256-F89349CDBD3A}"/>
              </a:ext>
            </a:extLst>
          </p:cNvPr>
          <p:cNvSpPr txBox="1"/>
          <p:nvPr/>
        </p:nvSpPr>
        <p:spPr>
          <a:xfrm>
            <a:off x="160324" y="268760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World Journal of Surgical Oncology, 2006</a:t>
            </a:r>
            <a:endParaRPr lang="it-IT" i="1" dirty="0"/>
          </a:p>
        </p:txBody>
      </p:sp>
      <p:pic>
        <p:nvPicPr>
          <p:cNvPr id="2050" name="Picture 2" descr="GIRCG - Home">
            <a:extLst>
              <a:ext uri="{FF2B5EF4-FFF2-40B4-BE49-F238E27FC236}">
                <a16:creationId xmlns:a16="http://schemas.microsoft.com/office/drawing/2014/main" id="{B1A5400C-E3E1-A937-BDEC-A172DA75B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2568" y="1334248"/>
            <a:ext cx="2733291" cy="601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2B0B575E-AE6A-F800-4B29-E18DC58C3781}"/>
              </a:ext>
            </a:extLst>
          </p:cNvPr>
          <p:cNvSpPr txBox="1"/>
          <p:nvPr/>
        </p:nvSpPr>
        <p:spPr>
          <a:xfrm rot="5400000">
            <a:off x="5835629" y="3391302"/>
            <a:ext cx="1995658" cy="479822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18100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C58EE67F-F399-B59B-5566-101045AAB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902"/>
            <a:ext cx="5626159" cy="1656212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73F4F341-E0DE-B97B-B78A-26B4765BE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21325"/>
            <a:ext cx="4970758" cy="4636675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FEC19377-ACBD-9EA9-D514-2719A6B6EDA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5753"/>
          <a:stretch>
            <a:fillRect/>
          </a:stretch>
        </p:blipFill>
        <p:spPr>
          <a:xfrm>
            <a:off x="7444570" y="4878625"/>
            <a:ext cx="4556748" cy="1942375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71FD676C-D2FC-53DF-4C08-16CEE7BCC61F}"/>
              </a:ext>
            </a:extLst>
          </p:cNvPr>
          <p:cNvSpPr txBox="1"/>
          <p:nvPr/>
        </p:nvSpPr>
        <p:spPr>
          <a:xfrm>
            <a:off x="3962874" y="381902"/>
            <a:ext cx="3617435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One-stage gastrectomy </a:t>
            </a:r>
            <a:endParaRPr lang="it-IT" sz="2400" b="1" dirty="0">
              <a:solidFill>
                <a:srgbClr val="C00000"/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34887A4-DA71-A1CA-65D9-69319B0F5831}"/>
              </a:ext>
            </a:extLst>
          </p:cNvPr>
          <p:cNvSpPr txBox="1"/>
          <p:nvPr/>
        </p:nvSpPr>
        <p:spPr>
          <a:xfrm>
            <a:off x="8245677" y="367819"/>
            <a:ext cx="3830663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Two-stage gastrectomy </a:t>
            </a:r>
            <a:endParaRPr lang="it-IT" sz="2400" dirty="0"/>
          </a:p>
        </p:txBody>
      </p:sp>
      <p:pic>
        <p:nvPicPr>
          <p:cNvPr id="1026" name="Picture 2" descr="Vettoriale stock di vs versus symbol | Adobe Stock">
            <a:extLst>
              <a:ext uri="{FF2B5EF4-FFF2-40B4-BE49-F238E27FC236}">
                <a16:creationId xmlns:a16="http://schemas.microsoft.com/office/drawing/2014/main" id="{FF794E18-ADE0-C0CA-F09F-7084F34B4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915" y="-460774"/>
            <a:ext cx="2118852" cy="2118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uppo 16">
            <a:extLst>
              <a:ext uri="{FF2B5EF4-FFF2-40B4-BE49-F238E27FC236}">
                <a16:creationId xmlns:a16="http://schemas.microsoft.com/office/drawing/2014/main" id="{3CF0A009-1B16-63B4-89FE-A7FFA131B92C}"/>
              </a:ext>
            </a:extLst>
          </p:cNvPr>
          <p:cNvGrpSpPr/>
          <p:nvPr/>
        </p:nvGrpSpPr>
        <p:grpSpPr>
          <a:xfrm>
            <a:off x="7632970" y="1120088"/>
            <a:ext cx="4483510" cy="3695277"/>
            <a:chOff x="6624143" y="1053207"/>
            <a:chExt cx="3920324" cy="3342884"/>
          </a:xfrm>
        </p:grpSpPr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B5A7E265-2AE4-2714-8316-FB9FF199EC2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t="76753"/>
            <a:stretch>
              <a:fillRect/>
            </a:stretch>
          </p:blipFill>
          <p:spPr>
            <a:xfrm>
              <a:off x="6655747" y="2932014"/>
              <a:ext cx="3830662" cy="1464077"/>
            </a:xfrm>
            <a:prstGeom prst="rect">
              <a:avLst/>
            </a:prstGeom>
          </p:spPr>
        </p:pic>
        <p:grpSp>
          <p:nvGrpSpPr>
            <p:cNvPr id="14" name="Gruppo 13">
              <a:extLst>
                <a:ext uri="{FF2B5EF4-FFF2-40B4-BE49-F238E27FC236}">
                  <a16:creationId xmlns:a16="http://schemas.microsoft.com/office/drawing/2014/main" id="{4A58A950-BC17-D3B0-A937-8254A1899DC9}"/>
                </a:ext>
              </a:extLst>
            </p:cNvPr>
            <p:cNvGrpSpPr/>
            <p:nvPr/>
          </p:nvGrpSpPr>
          <p:grpSpPr>
            <a:xfrm>
              <a:off x="6624143" y="1053207"/>
              <a:ext cx="3920324" cy="1906946"/>
              <a:chOff x="4507092" y="2513952"/>
              <a:chExt cx="3252196" cy="1677519"/>
            </a:xfrm>
          </p:grpSpPr>
          <p:pic>
            <p:nvPicPr>
              <p:cNvPr id="15" name="Immagine 14">
                <a:extLst>
                  <a:ext uri="{FF2B5EF4-FFF2-40B4-BE49-F238E27FC236}">
                    <a16:creationId xmlns:a16="http://schemas.microsoft.com/office/drawing/2014/main" id="{39FACEE3-D424-8C1C-24A8-789C534BBE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rcRect t="47915" b="37830"/>
              <a:stretch>
                <a:fillRect/>
              </a:stretch>
            </p:blipFill>
            <p:spPr>
              <a:xfrm>
                <a:off x="4581473" y="3401714"/>
                <a:ext cx="3177815" cy="789757"/>
              </a:xfrm>
              <a:prstGeom prst="rect">
                <a:avLst/>
              </a:prstGeom>
            </p:spPr>
          </p:pic>
          <p:pic>
            <p:nvPicPr>
              <p:cNvPr id="16" name="Immagine 15">
                <a:extLst>
                  <a:ext uri="{FF2B5EF4-FFF2-40B4-BE49-F238E27FC236}">
                    <a16:creationId xmlns:a16="http://schemas.microsoft.com/office/drawing/2014/main" id="{093C9B91-0E80-AF3A-AC24-6D8E4DE32B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rcRect b="85027"/>
              <a:stretch>
                <a:fillRect/>
              </a:stretch>
            </p:blipFill>
            <p:spPr>
              <a:xfrm>
                <a:off x="4507092" y="2513952"/>
                <a:ext cx="3177815" cy="829553"/>
              </a:xfrm>
              <a:prstGeom prst="rect">
                <a:avLst/>
              </a:prstGeom>
            </p:spPr>
          </p:pic>
        </p:grpSp>
      </p:grp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4EC27F5-7B85-B832-4FA1-D77B72D2D3B6}"/>
              </a:ext>
            </a:extLst>
          </p:cNvPr>
          <p:cNvSpPr txBox="1"/>
          <p:nvPr/>
        </p:nvSpPr>
        <p:spPr>
          <a:xfrm>
            <a:off x="10474266" y="4878625"/>
            <a:ext cx="1558743" cy="192633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46186DF0-FBE5-FB6A-69BC-EA1B9387705C}"/>
              </a:ext>
            </a:extLst>
          </p:cNvPr>
          <p:cNvSpPr txBox="1"/>
          <p:nvPr/>
        </p:nvSpPr>
        <p:spPr>
          <a:xfrm>
            <a:off x="5086529" y="2728919"/>
            <a:ext cx="2112193" cy="923330"/>
          </a:xfrm>
          <a:prstGeom prst="rect">
            <a:avLst/>
          </a:prstGeom>
          <a:noFill/>
          <a:ln w="28575">
            <a:solidFill>
              <a:srgbClr val="0163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More </a:t>
            </a:r>
            <a:r>
              <a:rPr lang="it-IT" dirty="0" err="1"/>
              <a:t>advanced</a:t>
            </a:r>
            <a:r>
              <a:rPr lang="it-IT" dirty="0"/>
              <a:t> </a:t>
            </a:r>
            <a:r>
              <a:rPr lang="it-IT" dirty="0" err="1"/>
              <a:t>tumour</a:t>
            </a:r>
            <a:r>
              <a:rPr lang="it-IT" dirty="0"/>
              <a:t> in one-stage </a:t>
            </a:r>
            <a:r>
              <a:rPr lang="it-IT" dirty="0" err="1"/>
              <a:t>gastrectomy</a:t>
            </a:r>
            <a:endParaRPr lang="it-IT" dirty="0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C9BD5B68-09F7-BDF0-3B89-763E0A5DF7EE}"/>
              </a:ext>
            </a:extLst>
          </p:cNvPr>
          <p:cNvSpPr txBox="1"/>
          <p:nvPr/>
        </p:nvSpPr>
        <p:spPr>
          <a:xfrm>
            <a:off x="9394796" y="1364984"/>
            <a:ext cx="1062399" cy="3513641"/>
          </a:xfrm>
          <a:prstGeom prst="rect">
            <a:avLst/>
          </a:prstGeom>
          <a:noFill/>
          <a:ln w="28575">
            <a:solidFill>
              <a:schemeClr val="tx2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C8D476B4-6F03-5398-C34B-96C159ABC6D3}"/>
              </a:ext>
            </a:extLst>
          </p:cNvPr>
          <p:cNvSpPr txBox="1"/>
          <p:nvPr/>
        </p:nvSpPr>
        <p:spPr>
          <a:xfrm>
            <a:off x="5297038" y="5103127"/>
            <a:ext cx="2112193" cy="147732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Better </a:t>
            </a:r>
            <a:r>
              <a:rPr lang="it-IT" dirty="0" err="1"/>
              <a:t>quality</a:t>
            </a:r>
            <a:r>
              <a:rPr lang="it-IT" dirty="0"/>
              <a:t> of </a:t>
            </a:r>
            <a:r>
              <a:rPr lang="it-IT" dirty="0" err="1"/>
              <a:t>lymphadenectomy</a:t>
            </a:r>
            <a:r>
              <a:rPr lang="it-IT" dirty="0"/>
              <a:t>, </a:t>
            </a:r>
            <a:r>
              <a:rPr lang="it-IT" dirty="0" err="1"/>
              <a:t>curability</a:t>
            </a:r>
            <a:r>
              <a:rPr lang="it-IT" dirty="0"/>
              <a:t> and LOWER </a:t>
            </a:r>
            <a:r>
              <a:rPr lang="it-IT" dirty="0" err="1"/>
              <a:t>mortality</a:t>
            </a:r>
            <a:r>
              <a:rPr lang="it-IT" dirty="0"/>
              <a:t> in </a:t>
            </a:r>
            <a:r>
              <a:rPr lang="it-IT" dirty="0" err="1"/>
              <a:t>two</a:t>
            </a:r>
            <a:r>
              <a:rPr lang="it-IT" dirty="0"/>
              <a:t>-stage group</a:t>
            </a:r>
          </a:p>
        </p:txBody>
      </p:sp>
    </p:spTree>
    <p:extLst>
      <p:ext uri="{BB962C8B-B14F-4D97-AF65-F5344CB8AC3E}">
        <p14:creationId xmlns:p14="http://schemas.microsoft.com/office/powerpoint/2010/main" val="300717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318BF13D-FA67-8959-C08F-CB2CD441C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327" y="1457233"/>
            <a:ext cx="5004620" cy="4047714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325E2544-E60B-2722-8F94-87180345F271}"/>
              </a:ext>
            </a:extLst>
          </p:cNvPr>
          <p:cNvSpPr txBox="1"/>
          <p:nvPr/>
        </p:nvSpPr>
        <p:spPr>
          <a:xfrm>
            <a:off x="642327" y="5634000"/>
            <a:ext cx="524719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Survival curve for patients who underwent curative (R0) or non-curative (R1 and 2) resection, </a:t>
            </a:r>
            <a:r>
              <a:rPr lang="en-US" sz="1400" b="1" u="sng" dirty="0"/>
              <a:t>including both one-stage and two-stage gastrectomy</a:t>
            </a:r>
            <a:endParaRPr lang="it-IT" sz="1400" b="1" u="sng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77E444D9-8B71-C417-0E0D-DD2E95494B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2479" y="1506214"/>
            <a:ext cx="5425899" cy="4589451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AFF4ED40-C2A1-B11E-8573-131ABEBD4D3A}"/>
              </a:ext>
            </a:extLst>
          </p:cNvPr>
          <p:cNvSpPr txBox="1"/>
          <p:nvPr/>
        </p:nvSpPr>
        <p:spPr>
          <a:xfrm>
            <a:off x="3893574" y="540774"/>
            <a:ext cx="5004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err="1"/>
              <a:t>What</a:t>
            </a:r>
            <a:r>
              <a:rPr lang="it-IT" sz="2800" b="1" dirty="0"/>
              <a:t> </a:t>
            </a:r>
            <a:r>
              <a:rPr lang="it-IT" sz="2800" b="1" dirty="0" err="1"/>
              <a:t>about</a:t>
            </a:r>
            <a:r>
              <a:rPr lang="it-IT" sz="2800" b="1" dirty="0"/>
              <a:t> survival?</a:t>
            </a:r>
          </a:p>
        </p:txBody>
      </p:sp>
      <p:pic>
        <p:nvPicPr>
          <p:cNvPr id="4098" name="Picture 2" descr="Freccia Curva Rossa Illustrazioni, Vettoriali E Clipart Stock – (2,530  Illustrazioni Stock)">
            <a:extLst>
              <a:ext uri="{FF2B5EF4-FFF2-40B4-BE49-F238E27FC236}">
                <a16:creationId xmlns:a16="http://schemas.microsoft.com/office/drawing/2014/main" id="{16E3F4CD-0533-5F73-498C-3480E09BF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38" y="2668691"/>
            <a:ext cx="1520617" cy="1520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6004555E-768F-0434-CF7A-FC72E11AEF6D}"/>
              </a:ext>
            </a:extLst>
          </p:cNvPr>
          <p:cNvSpPr txBox="1"/>
          <p:nvPr/>
        </p:nvSpPr>
        <p:spPr>
          <a:xfrm>
            <a:off x="2336162" y="1431918"/>
            <a:ext cx="8119444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Most important goal for perforated gastric cancer is to </a:t>
            </a:r>
            <a:r>
              <a:rPr lang="en-US" sz="2000" b="1" dirty="0"/>
              <a:t>achieve curative R0 resection</a:t>
            </a:r>
            <a:r>
              <a:rPr lang="en-US" sz="2000" dirty="0"/>
              <a:t>, regardless of whether the surgical approach is a one-stage or two-stage gastrectomy. 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79021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7AF0B866-EE58-8DFD-1891-C9230BCCC042}"/>
              </a:ext>
            </a:extLst>
          </p:cNvPr>
          <p:cNvSpPr txBox="1"/>
          <p:nvPr/>
        </p:nvSpPr>
        <p:spPr>
          <a:xfrm>
            <a:off x="653846" y="4026178"/>
            <a:ext cx="48522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when gastric cancer can be diagnosed </a:t>
            </a:r>
            <a:r>
              <a:rPr lang="en-US" b="1" dirty="0"/>
              <a:t>before or at surgery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in cases with </a:t>
            </a:r>
            <a:r>
              <a:rPr lang="en-US" b="1" dirty="0"/>
              <a:t>limited peritonitis that can be expected to achieve curative R0 </a:t>
            </a:r>
            <a:r>
              <a:rPr lang="en-US" dirty="0"/>
              <a:t>resection. </a:t>
            </a:r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86D2A85B-4E49-89A4-2B31-E80BAF048B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48" y="179466"/>
            <a:ext cx="6911939" cy="2034716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26E06454-8EA5-3E6E-BC91-169B8D4EA6A0}"/>
              </a:ext>
            </a:extLst>
          </p:cNvPr>
          <p:cNvSpPr txBox="1"/>
          <p:nvPr/>
        </p:nvSpPr>
        <p:spPr>
          <a:xfrm>
            <a:off x="2375491" y="2285962"/>
            <a:ext cx="8119444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Most important goal for perforated gastric cancer is to </a:t>
            </a:r>
            <a:r>
              <a:rPr lang="en-US" sz="2000" b="1" dirty="0"/>
              <a:t>achieve curative R0 resection</a:t>
            </a:r>
            <a:r>
              <a:rPr lang="en-US" sz="2000" dirty="0"/>
              <a:t>, regardless of whether the surgical approach is a one-stage or two-stage gastrectomy. </a:t>
            </a:r>
            <a:endParaRPr lang="it-IT" sz="200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0AFAD94-6BF5-ED66-D692-7F57E2040D10}"/>
              </a:ext>
            </a:extLst>
          </p:cNvPr>
          <p:cNvSpPr txBox="1"/>
          <p:nvPr/>
        </p:nvSpPr>
        <p:spPr>
          <a:xfrm>
            <a:off x="1697066" y="3556376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ONE-STAGE GASTRECTOMY </a:t>
            </a:r>
            <a:endParaRPr lang="it-IT" sz="2000" b="1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486D066-D916-81AE-8B2B-D27F21492E6C}"/>
              </a:ext>
            </a:extLst>
          </p:cNvPr>
          <p:cNvSpPr txBox="1"/>
          <p:nvPr/>
        </p:nvSpPr>
        <p:spPr>
          <a:xfrm>
            <a:off x="6435213" y="3985095"/>
            <a:ext cx="544215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If curative R0 resection cannot be expected due </a:t>
            </a:r>
            <a:r>
              <a:rPr lang="en-US" b="1" dirty="0"/>
              <a:t>to diffuse peritonitis</a:t>
            </a:r>
            <a:r>
              <a:rPr lang="en-US" dirty="0"/>
              <a:t>, it is important to </a:t>
            </a:r>
            <a:r>
              <a:rPr lang="en-US" b="1" dirty="0"/>
              <a:t>avoid non-curative and palliative gastrectomy </a:t>
            </a:r>
            <a:r>
              <a:rPr lang="en-US" dirty="0"/>
              <a:t>and plan treatment only for the peritonitis at the initial surgery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039BCC9-F469-4C4A-413D-66140F5FFC37}"/>
              </a:ext>
            </a:extLst>
          </p:cNvPr>
          <p:cNvSpPr txBox="1"/>
          <p:nvPr/>
        </p:nvSpPr>
        <p:spPr>
          <a:xfrm>
            <a:off x="7309284" y="3582014"/>
            <a:ext cx="39879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TWO-STAGE GASTRECTOMY </a:t>
            </a:r>
            <a:endParaRPr lang="it-IT" sz="2000" b="1" dirty="0"/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6975C378-BE93-6093-B94C-48672A316103}"/>
              </a:ext>
            </a:extLst>
          </p:cNvPr>
          <p:cNvGrpSpPr/>
          <p:nvPr/>
        </p:nvGrpSpPr>
        <p:grpSpPr>
          <a:xfrm>
            <a:off x="1365959" y="5562088"/>
            <a:ext cx="9793654" cy="1208348"/>
            <a:chOff x="805520" y="5620833"/>
            <a:chExt cx="9793654" cy="1208348"/>
          </a:xfrm>
        </p:grpSpPr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60A0F107-0C1E-2314-B91F-2D746F0A18F6}"/>
                </a:ext>
              </a:extLst>
            </p:cNvPr>
            <p:cNvSpPr txBox="1"/>
            <p:nvPr/>
          </p:nvSpPr>
          <p:spPr>
            <a:xfrm>
              <a:off x="2593985" y="5628852"/>
              <a:ext cx="8005189" cy="1200329"/>
            </a:xfrm>
            <a:prstGeom prst="rect">
              <a:avLst/>
            </a:prstGeom>
            <a:noFill/>
            <a:ln w="19050">
              <a:solidFill>
                <a:srgbClr val="FFB90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dirty="0"/>
                <a:t>Some patient characteristics </a:t>
              </a:r>
              <a:r>
                <a:rPr lang="en-US" u="sng" dirty="0"/>
                <a:t>were not equally distributed </a:t>
              </a:r>
              <a:r>
                <a:rPr lang="en-US" dirty="0"/>
                <a:t>between the one-stage and two-stage gastrectomy groups. The one-stage gastrectomy group included </a:t>
              </a:r>
              <a:r>
                <a:rPr lang="en-US" b="1" dirty="0"/>
                <a:t>older patients</a:t>
              </a:r>
              <a:r>
                <a:rPr lang="en-US" dirty="0"/>
                <a:t>, with more invasive tumor depth, and </a:t>
              </a:r>
              <a:r>
                <a:rPr lang="en-US" b="1" dirty="0"/>
                <a:t>more advanced staging </a:t>
              </a:r>
              <a:r>
                <a:rPr lang="en-US" dirty="0"/>
                <a:t>than the two-stage group</a:t>
              </a:r>
              <a:endParaRPr lang="it-IT" dirty="0"/>
            </a:p>
          </p:txBody>
        </p:sp>
        <p:pic>
          <p:nvPicPr>
            <p:cNvPr id="7170" name="Picture 2" descr="Immagini Stock - Illustrazione 3D Di &quot;tenere A Mente!&quot; Titolo Scorre Da Un  Altoparlante. Image 71252043">
              <a:extLst>
                <a:ext uri="{FF2B5EF4-FFF2-40B4-BE49-F238E27FC236}">
                  <a16:creationId xmlns:a16="http://schemas.microsoft.com/office/drawing/2014/main" id="{77242C55-CFD0-5636-4095-79EEB16B08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520" y="5620833"/>
              <a:ext cx="1788465" cy="11923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Picture 2" descr="Freccia Curva Rossa Illustrazioni, Vettoriali E Clipart Stock – (2,530  Illustrazioni Stock)">
            <a:extLst>
              <a:ext uri="{FF2B5EF4-FFF2-40B4-BE49-F238E27FC236}">
                <a16:creationId xmlns:a16="http://schemas.microsoft.com/office/drawing/2014/main" id="{437DDC01-9DAD-768B-1182-6EBF73274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98568">
            <a:off x="5988954" y="3062894"/>
            <a:ext cx="1036179" cy="1036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reccia Curva Rossa Illustrazioni, Vettoriali E Clipart Stock – (2,530  Illustrazioni Stock)">
            <a:extLst>
              <a:ext uri="{FF2B5EF4-FFF2-40B4-BE49-F238E27FC236}">
                <a16:creationId xmlns:a16="http://schemas.microsoft.com/office/drawing/2014/main" id="{70053273-F2F3-656B-5FB8-D3B0AA98E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10281" flipH="1">
            <a:off x="4992193" y="3050335"/>
            <a:ext cx="998550" cy="99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79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</TotalTime>
  <Words>1734</Words>
  <Application>Microsoft Office PowerPoint</Application>
  <PresentationFormat>Widescreen</PresentationFormat>
  <Paragraphs>137</Paragraphs>
  <Slides>27</Slides>
  <Notes>1</Notes>
  <HiddenSlides>1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33" baseType="lpstr">
      <vt:lpstr>Aptos</vt:lpstr>
      <vt:lpstr>Aptos Display</vt:lpstr>
      <vt:lpstr>Arial</vt:lpstr>
      <vt:lpstr>Calibri</vt:lpstr>
      <vt:lpstr>Wingdings</vt:lpstr>
      <vt:lpstr>Tema di Office</vt:lpstr>
      <vt:lpstr>Il cancro dello stomaco perforato/sanguinante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BLEEDING GASTRIC CANCER</vt:lpstr>
      <vt:lpstr>BLEEDING GASTRIC CANCER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federica filippini</dc:creator>
  <cp:lastModifiedBy>federica filippini</cp:lastModifiedBy>
  <cp:revision>55</cp:revision>
  <dcterms:created xsi:type="dcterms:W3CDTF">2025-10-11T19:20:26Z</dcterms:created>
  <dcterms:modified xsi:type="dcterms:W3CDTF">2025-10-16T14:18:39Z</dcterms:modified>
</cp:coreProperties>
</file>